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20"/>
  </p:notesMasterIdLst>
  <p:sldIdLst>
    <p:sldId id="257" r:id="rId2"/>
    <p:sldId id="361" r:id="rId3"/>
    <p:sldId id="362" r:id="rId4"/>
    <p:sldId id="356" r:id="rId5"/>
    <p:sldId id="359" r:id="rId6"/>
    <p:sldId id="364" r:id="rId7"/>
    <p:sldId id="360" r:id="rId8"/>
    <p:sldId id="365" r:id="rId9"/>
    <p:sldId id="341" r:id="rId10"/>
    <p:sldId id="367" r:id="rId11"/>
    <p:sldId id="368" r:id="rId12"/>
    <p:sldId id="369" r:id="rId13"/>
    <p:sldId id="371" r:id="rId14"/>
    <p:sldId id="373" r:id="rId15"/>
    <p:sldId id="374" r:id="rId16"/>
    <p:sldId id="375" r:id="rId17"/>
    <p:sldId id="376" r:id="rId18"/>
    <p:sldId id="377" r:id="rId19"/>
  </p:sldIdLst>
  <p:sldSz cx="24387175" cy="13716000"/>
  <p:notesSz cx="6858000" cy="9144000"/>
  <p:custDataLst>
    <p:tags r:id="rId21"/>
  </p:custDataLst>
  <p:defaultTextStyle>
    <a:defPPr>
      <a:defRPr lang="en-US"/>
    </a:defPPr>
    <a:lvl1pPr marL="0" algn="l" defTabSz="217612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065" algn="l" defTabSz="217612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6128" algn="l" defTabSz="217612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4195" algn="l" defTabSz="217612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2256" algn="l" defTabSz="217612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0321" algn="l" defTabSz="217612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28383" algn="l" defTabSz="217612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16446" algn="l" defTabSz="217612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4511" algn="l" defTabSz="217612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CC"/>
    <a:srgbClr val="006600"/>
    <a:srgbClr val="FF0066"/>
    <a:srgbClr val="145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5341" autoAdjust="0"/>
  </p:normalViewPr>
  <p:slideViewPr>
    <p:cSldViewPr>
      <p:cViewPr varScale="1">
        <p:scale>
          <a:sx n="33" d="100"/>
          <a:sy n="33" d="100"/>
        </p:scale>
        <p:origin x="876" y="78"/>
      </p:cViewPr>
      <p:guideLst>
        <p:guide orient="horz" pos="4320"/>
        <p:guide pos="76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3120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37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6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065" algn="l" defTabSz="2176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6128" algn="l" defTabSz="2176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4195" algn="l" defTabSz="2176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2256" algn="l" defTabSz="2176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0321" algn="l" defTabSz="2176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28383" algn="l" defTabSz="2176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16446" algn="l" defTabSz="2176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4511" algn="l" defTabSz="2176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Không </a:t>
                </a:r>
                <a:r>
                  <a:rPr lang="en-US" dirty="0" err="1"/>
                  <a:t>cầnđặtquánhiềuhiệuứng</a:t>
                </a:r>
                <a:r>
                  <a:rPr lang="en-US" dirty="0"/>
                  <a:t>. </a:t>
                </a:r>
                <a:r>
                  <a:rPr lang="en-US" dirty="0" err="1"/>
                  <a:t>Chỉgiữlạihiệuứng</a:t>
                </a:r>
                <a:r>
                  <a:rPr lang="en-US" dirty="0"/>
                  <a:t> 5,6,7.</a:t>
                </a:r>
              </a:p>
              <a:p>
                <a:r>
                  <a:rPr lang="en-US" dirty="0" err="1"/>
                  <a:t>Hiệuứng</a:t>
                </a:r>
                <a:r>
                  <a:rPr lang="en-US" dirty="0"/>
                  <a:t> 5 </a:t>
                </a:r>
                <a:r>
                  <a:rPr lang="en-US" dirty="0" err="1"/>
                  <a:t>cầntáchthành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  <a:p>
                <a:r>
                  <a:rPr lang="en-US" dirty="0" err="1"/>
                  <a:t>Hiệuứng</a:t>
                </a:r>
                <a:r>
                  <a:rPr lang="en-US" dirty="0"/>
                  <a:t> 6 </a:t>
                </a:r>
                <a:r>
                  <a:rPr lang="en-US" dirty="0" err="1"/>
                  <a:t>cầnchỉnh</a:t>
                </a:r>
                <a:r>
                  <a:rPr lang="en-US" dirty="0"/>
                  <a:t> : </a:t>
                </a:r>
                <a:r>
                  <a:rPr lang="en-US" dirty="0" err="1"/>
                  <a:t>Vậysốphức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err="1"/>
                  <a:t>có</a:t>
                </a:r>
                <a:r>
                  <a:rPr lang="en-US" baseline="0" dirty="0" err="1"/>
                  <a:t>phầnthựclà</a:t>
                </a:r>
                <a:r>
                  <a:rPr lang="en-US" baseline="0" dirty="0"/>
                  <a:t> …..</a:t>
                </a:r>
                <a:r>
                  <a:rPr lang="en-US" baseline="0" dirty="0" err="1"/>
                  <a:t>vàphầnảolà</a:t>
                </a:r>
                <a:r>
                  <a:rPr lang="en-US" baseline="0" dirty="0"/>
                  <a:t>…</a:t>
                </a: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589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626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ph</a:t>
            </a:r>
            <a:r>
              <a:rPr lang="vi-VN" dirty="0"/>
              <a:t>ư</a:t>
            </a:r>
            <a:r>
              <a:rPr lang="en-US" dirty="0" err="1"/>
              <a:t>ơng</a:t>
            </a:r>
            <a:r>
              <a:rPr lang="en-US" dirty="0"/>
              <a:t> </a:t>
            </a:r>
            <a:r>
              <a:rPr lang="en-US" dirty="0" err="1"/>
              <a:t>án</a:t>
            </a:r>
            <a:r>
              <a:rPr lang="en-US" dirty="0"/>
              <a:t> </a:t>
            </a:r>
            <a:r>
              <a:rPr lang="en-US" dirty="0" err="1"/>
              <a:t>đều</a:t>
            </a:r>
            <a:r>
              <a:rPr lang="en-US" dirty="0"/>
              <a:t> </a:t>
            </a:r>
            <a:r>
              <a:rPr lang="en-US" dirty="0" err="1"/>
              <a:t>giống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.</a:t>
            </a:r>
          </a:p>
          <a:p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ph</a:t>
            </a:r>
            <a:r>
              <a:rPr lang="vi-VN" dirty="0"/>
              <a:t>ư</a:t>
            </a:r>
            <a:r>
              <a:rPr lang="en-US" dirty="0" err="1"/>
              <a:t>ơng</a:t>
            </a:r>
            <a:r>
              <a:rPr lang="en-US" dirty="0"/>
              <a:t> </a:t>
            </a:r>
            <a:r>
              <a:rPr lang="en-US" dirty="0" err="1"/>
              <a:t>án</a:t>
            </a:r>
            <a:r>
              <a:rPr lang="en-US" dirty="0"/>
              <a:t> </a:t>
            </a:r>
            <a:r>
              <a:rPr lang="en-US" dirty="0" err="1"/>
              <a:t>đúng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626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Ph</a:t>
            </a:r>
            <a:r>
              <a:rPr lang="vi-VN" dirty="0"/>
              <a:t>ư</a:t>
            </a:r>
            <a:r>
              <a:rPr lang="en-US" dirty="0" err="1"/>
              <a:t>ơng</a:t>
            </a:r>
            <a:r>
              <a:rPr lang="en-US" dirty="0"/>
              <a:t> </a:t>
            </a:r>
            <a:r>
              <a:rPr lang="en-US" dirty="0" err="1"/>
              <a:t>án</a:t>
            </a:r>
            <a:r>
              <a:rPr lang="en-US" dirty="0"/>
              <a:t> </a:t>
            </a:r>
            <a:r>
              <a:rPr lang="en-US" dirty="0" err="1"/>
              <a:t>đúng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A.</a:t>
            </a:r>
          </a:p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Tách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6 </a:t>
            </a:r>
            <a:r>
              <a:rPr lang="en-US" dirty="0" err="1"/>
              <a:t>thành</a:t>
            </a:r>
            <a:r>
              <a:rPr lang="en-US" dirty="0"/>
              <a:t> 2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691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lạitừcáchiệuứng</a:t>
                </a:r>
                <a:r>
                  <a:rPr lang="en-US" dirty="0"/>
                  <a:t> 4. </a:t>
                </a:r>
                <a:r>
                  <a:rPr lang="en-US" dirty="0" err="1"/>
                  <a:t>Cáchiệuứngdùngđồngnhấttừtrái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Viết</a:t>
                </a:r>
                <a:r>
                  <a:rPr lang="en-US" b="0" i="0" dirty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sai</a:t>
                </a:r>
                <a:r>
                  <a:rPr lang="en-US" baseline="0" dirty="0"/>
                  <a:t> ở hiệuứng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48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87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Không </a:t>
                </a:r>
                <a:r>
                  <a:rPr lang="en-US" dirty="0" err="1"/>
                  <a:t>cầnđặtquánhiềuhiệuứng</a:t>
                </a:r>
                <a:r>
                  <a:rPr lang="en-US" dirty="0"/>
                  <a:t>. </a:t>
                </a:r>
                <a:r>
                  <a:rPr lang="en-US" dirty="0" err="1"/>
                  <a:t>Chỉgiữlạihiệuứng</a:t>
                </a:r>
                <a:r>
                  <a:rPr lang="en-US" dirty="0"/>
                  <a:t> 5,6,7.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5 </a:t>
                </a:r>
                <a:r>
                  <a:rPr lang="en-US" dirty="0" err="1"/>
                  <a:t>thành</a:t>
                </a:r>
                <a:r>
                  <a:rPr lang="en-US" dirty="0"/>
                  <a:t> 3 </a:t>
                </a:r>
                <a:r>
                  <a:rPr lang="en-US" dirty="0" err="1"/>
                  <a:t>hiệuứng</a:t>
                </a:r>
                <a:r>
                  <a:rPr lang="en-US" dirty="0"/>
                  <a:t>. </a:t>
                </a:r>
                <a:r>
                  <a:rPr lang="en-US" dirty="0" err="1"/>
                  <a:t>Cầngõthêmkếtquảcủaphépnhân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Kếtluận</a:t>
                </a:r>
                <a:r>
                  <a:rPr lang="en-US" dirty="0"/>
                  <a:t> ở </a:t>
                </a:r>
                <a:r>
                  <a:rPr lang="en-US" dirty="0" err="1"/>
                  <a:t>hiệuứng</a:t>
                </a:r>
                <a:r>
                  <a:rPr lang="en-US" dirty="0"/>
                  <a:t> 7 </a:t>
                </a:r>
                <a:r>
                  <a:rPr lang="en-US" dirty="0" err="1"/>
                  <a:t>cầnnênrõphầnthựccủa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……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24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Không </a:t>
                </a:r>
                <a:r>
                  <a:rPr lang="en-US" dirty="0" err="1"/>
                  <a:t>cầnđặtquánhiềuhiệuứng</a:t>
                </a:r>
                <a:r>
                  <a:rPr lang="en-US" dirty="0"/>
                  <a:t>. </a:t>
                </a:r>
                <a:r>
                  <a:rPr lang="en-US" dirty="0" err="1"/>
                  <a:t>Chỉgiữlạihiệuứng</a:t>
                </a:r>
                <a:r>
                  <a:rPr lang="en-US" dirty="0"/>
                  <a:t> 5,6,7.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5 </a:t>
                </a:r>
                <a:r>
                  <a:rPr lang="en-US" dirty="0" err="1"/>
                  <a:t>thành</a:t>
                </a:r>
                <a:r>
                  <a:rPr lang="en-US" dirty="0"/>
                  <a:t> 3 </a:t>
                </a:r>
                <a:r>
                  <a:rPr lang="en-US" dirty="0" err="1"/>
                  <a:t>hiệuứng</a:t>
                </a:r>
                <a:r>
                  <a:rPr lang="en-US" dirty="0"/>
                  <a:t>. </a:t>
                </a:r>
                <a:r>
                  <a:rPr lang="en-US" dirty="0" err="1"/>
                  <a:t>Cầngõthêmkếtquảcủaphépnhân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Kếtluận</a:t>
                </a:r>
                <a:r>
                  <a:rPr lang="en-US" dirty="0"/>
                  <a:t> ở </a:t>
                </a:r>
                <a:r>
                  <a:rPr lang="en-US" dirty="0" err="1"/>
                  <a:t>hiệuứng</a:t>
                </a:r>
                <a:r>
                  <a:rPr lang="en-US" dirty="0"/>
                  <a:t> 7 </a:t>
                </a:r>
                <a:r>
                  <a:rPr lang="en-US" dirty="0" err="1"/>
                  <a:t>cầnnênrõphầnthựccủa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……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24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Không </a:t>
                </a:r>
                <a:r>
                  <a:rPr lang="en-US" dirty="0" err="1"/>
                  <a:t>cầnđặtquánhiềuhiệuứng</a:t>
                </a:r>
                <a:r>
                  <a:rPr lang="en-US" dirty="0"/>
                  <a:t>. </a:t>
                </a:r>
                <a:r>
                  <a:rPr lang="en-US" dirty="0" err="1"/>
                  <a:t>Chỉgiữlạihiệuứng</a:t>
                </a:r>
                <a:r>
                  <a:rPr lang="en-US" dirty="0"/>
                  <a:t> 5,6,7.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5 </a:t>
                </a:r>
                <a:r>
                  <a:rPr lang="en-US" dirty="0" err="1"/>
                  <a:t>thành</a:t>
                </a:r>
                <a:r>
                  <a:rPr lang="en-US" dirty="0"/>
                  <a:t> 3 </a:t>
                </a:r>
                <a:r>
                  <a:rPr lang="en-US" dirty="0" err="1"/>
                  <a:t>hiệuứng</a:t>
                </a:r>
                <a:r>
                  <a:rPr lang="en-US" dirty="0"/>
                  <a:t>. </a:t>
                </a:r>
                <a:r>
                  <a:rPr lang="en-US" dirty="0" err="1"/>
                  <a:t>Cầngõthêmkếtquảcủaphépnhân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Kếtluận</a:t>
                </a:r>
                <a:r>
                  <a:rPr lang="en-US" dirty="0"/>
                  <a:t> ở </a:t>
                </a:r>
                <a:r>
                  <a:rPr lang="en-US" dirty="0" err="1"/>
                  <a:t>hiệuứng</a:t>
                </a:r>
                <a:r>
                  <a:rPr lang="en-US" dirty="0"/>
                  <a:t> 7 </a:t>
                </a:r>
                <a:r>
                  <a:rPr lang="en-US" dirty="0" err="1"/>
                  <a:t>cầnnênrõphầnthựccủa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……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24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Không </a:t>
                </a:r>
                <a:r>
                  <a:rPr lang="en-US" dirty="0" err="1"/>
                  <a:t>cầnđặtquánhiềuhiệuứng</a:t>
                </a:r>
                <a:r>
                  <a:rPr lang="en-US" dirty="0"/>
                  <a:t>. </a:t>
                </a:r>
                <a:r>
                  <a:rPr lang="en-US" dirty="0" err="1"/>
                  <a:t>Chỉgiữlạihiệuứng</a:t>
                </a:r>
                <a:r>
                  <a:rPr lang="en-US" dirty="0"/>
                  <a:t> 5,6,7.</a:t>
                </a:r>
              </a:p>
              <a:p>
                <a:r>
                  <a:rPr lang="en-US" dirty="0" err="1"/>
                  <a:t>Hiệuứng</a:t>
                </a:r>
                <a:r>
                  <a:rPr lang="en-US" dirty="0"/>
                  <a:t> 5 </a:t>
                </a:r>
                <a:r>
                  <a:rPr lang="en-US" dirty="0" err="1"/>
                  <a:t>cầntáchthành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  <a:p>
                <a:r>
                  <a:rPr lang="en-US" dirty="0" err="1"/>
                  <a:t>Hiệuứng</a:t>
                </a:r>
                <a:r>
                  <a:rPr lang="en-US" dirty="0"/>
                  <a:t> 6 </a:t>
                </a:r>
                <a:r>
                  <a:rPr lang="en-US" dirty="0" err="1"/>
                  <a:t>cầnchỉnh</a:t>
                </a:r>
                <a:r>
                  <a:rPr lang="en-US" dirty="0"/>
                  <a:t> : </a:t>
                </a:r>
                <a:r>
                  <a:rPr lang="en-US" dirty="0" err="1"/>
                  <a:t>Vậysốphức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err="1"/>
                  <a:t>có</a:t>
                </a:r>
                <a:r>
                  <a:rPr lang="en-US" baseline="0" dirty="0" err="1"/>
                  <a:t>phầnthựclà</a:t>
                </a:r>
                <a:r>
                  <a:rPr lang="en-US" baseline="0" dirty="0"/>
                  <a:t> …..</a:t>
                </a:r>
                <a:r>
                  <a:rPr lang="en-US" baseline="0" dirty="0" err="1"/>
                  <a:t>vàphầnảolà</a:t>
                </a:r>
                <a:r>
                  <a:rPr lang="en-US" baseline="0" dirty="0"/>
                  <a:t>…</a:t>
                </a: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58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Không </a:t>
                </a:r>
                <a:r>
                  <a:rPr lang="en-US" dirty="0" err="1"/>
                  <a:t>cầnđặtquánhiềuhiệuứng</a:t>
                </a:r>
                <a:r>
                  <a:rPr lang="en-US" dirty="0"/>
                  <a:t>. </a:t>
                </a:r>
                <a:r>
                  <a:rPr lang="en-US" dirty="0" err="1"/>
                  <a:t>Chỉgiữlạihiệuứng</a:t>
                </a:r>
                <a:r>
                  <a:rPr lang="en-US" dirty="0"/>
                  <a:t> 5,6,7.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5 </a:t>
                </a:r>
                <a:r>
                  <a:rPr lang="en-US" dirty="0" err="1"/>
                  <a:t>thành</a:t>
                </a:r>
                <a:r>
                  <a:rPr lang="en-US" dirty="0"/>
                  <a:t> 3 </a:t>
                </a:r>
                <a:r>
                  <a:rPr lang="en-US" dirty="0" err="1"/>
                  <a:t>hiệuứng</a:t>
                </a:r>
                <a:r>
                  <a:rPr lang="en-US" dirty="0"/>
                  <a:t>. </a:t>
                </a:r>
                <a:r>
                  <a:rPr lang="en-US" dirty="0" err="1"/>
                  <a:t>Cầngõthêmkếtquảcủaphépnhân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Kếtluận</a:t>
                </a:r>
                <a:r>
                  <a:rPr lang="en-US" dirty="0"/>
                  <a:t> ở </a:t>
                </a:r>
                <a:r>
                  <a:rPr lang="en-US" dirty="0" err="1"/>
                  <a:t>hiệuứng</a:t>
                </a:r>
                <a:r>
                  <a:rPr lang="en-US" dirty="0"/>
                  <a:t> 7 </a:t>
                </a:r>
                <a:r>
                  <a:rPr lang="en-US" dirty="0" err="1"/>
                  <a:t>cầnnênrõphầnthựccủa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……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247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Không </a:t>
                </a:r>
                <a:r>
                  <a:rPr lang="en-US" dirty="0" err="1"/>
                  <a:t>cầnđặtquánhiềuhiệuứng</a:t>
                </a:r>
                <a:r>
                  <a:rPr lang="en-US" dirty="0"/>
                  <a:t>. </a:t>
                </a:r>
                <a:r>
                  <a:rPr lang="en-US" dirty="0" err="1"/>
                  <a:t>Chỉgiữlạihiệuứng</a:t>
                </a:r>
                <a:r>
                  <a:rPr lang="en-US" dirty="0"/>
                  <a:t> 5,6,7.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5 </a:t>
                </a:r>
                <a:r>
                  <a:rPr lang="en-US" dirty="0" err="1"/>
                  <a:t>thành</a:t>
                </a:r>
                <a:r>
                  <a:rPr lang="en-US" dirty="0"/>
                  <a:t> 3 </a:t>
                </a:r>
                <a:r>
                  <a:rPr lang="en-US" dirty="0" err="1"/>
                  <a:t>hiệuứng</a:t>
                </a:r>
                <a:r>
                  <a:rPr lang="en-US" dirty="0"/>
                  <a:t>. </a:t>
                </a:r>
                <a:r>
                  <a:rPr lang="en-US" dirty="0" err="1"/>
                  <a:t>Cầngõthêmkếtquảcủaphépnhân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Kếtluận</a:t>
                </a:r>
                <a:r>
                  <a:rPr lang="en-US" dirty="0"/>
                  <a:t> ở </a:t>
                </a:r>
                <a:r>
                  <a:rPr lang="en-US" dirty="0" err="1"/>
                  <a:t>hiệuứng</a:t>
                </a:r>
                <a:r>
                  <a:rPr lang="en-US" dirty="0"/>
                  <a:t> 7 </a:t>
                </a:r>
                <a:r>
                  <a:rPr lang="en-US" dirty="0" err="1"/>
                  <a:t>cầnnênrõphầnthựccủa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……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24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8" y="4260867"/>
            <a:ext cx="20729099" cy="2940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076" y="7772400"/>
            <a:ext cx="17071023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7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4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1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48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35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22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09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96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A5D5-FA8F-4358-8552-BFCB6BFAF672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983B-0771-41D4-B16D-608B47807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57006" y="1098550"/>
            <a:ext cx="14632305" cy="23406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627" y="1098550"/>
            <a:ext cx="43498930" cy="23406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11"/>
            <a:ext cx="5690341" cy="730250"/>
          </a:xfrm>
          <a:prstGeom prst="rect">
            <a:avLst/>
          </a:prstGeom>
        </p:spPr>
        <p:txBody>
          <a:bodyPr lIns="91377" tIns="45691" rIns="91377" bIns="45691"/>
          <a:lstStyle/>
          <a:p>
            <a:fld id="{D15044BE-B3F3-4258-B55D-9238C2EBFDF1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90" y="12712711"/>
            <a:ext cx="7722605" cy="730250"/>
          </a:xfrm>
          <a:prstGeom prst="rect">
            <a:avLst/>
          </a:prstGeom>
        </p:spPr>
        <p:txBody>
          <a:bodyPr lIns="91377" tIns="45691" rIns="91377" bIns="4569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81" y="12712711"/>
            <a:ext cx="5690341" cy="730250"/>
          </a:xfrm>
          <a:prstGeom prst="rect">
            <a:avLst/>
          </a:prstGeom>
        </p:spPr>
        <p:txBody>
          <a:bodyPr lIns="91377" tIns="45691" rIns="91377" bIns="45691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18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368" y="2870207"/>
            <a:ext cx="8023213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065" indent="0">
              <a:buNone/>
              <a:defRPr sz="2900"/>
            </a:lvl2pPr>
            <a:lvl3pPr marL="2176128" indent="0">
              <a:buNone/>
              <a:defRPr sz="2400"/>
            </a:lvl3pPr>
            <a:lvl4pPr marL="3264195" indent="0">
              <a:buNone/>
              <a:defRPr sz="2100"/>
            </a:lvl4pPr>
            <a:lvl5pPr marL="4352256" indent="0">
              <a:buNone/>
              <a:defRPr sz="2100"/>
            </a:lvl5pPr>
            <a:lvl6pPr marL="5440321" indent="0">
              <a:buNone/>
              <a:defRPr sz="2100"/>
            </a:lvl6pPr>
            <a:lvl7pPr marL="6528383" indent="0">
              <a:buNone/>
              <a:defRPr sz="2100"/>
            </a:lvl7pPr>
            <a:lvl8pPr marL="7616446" indent="0">
              <a:buNone/>
              <a:defRPr sz="2100"/>
            </a:lvl8pPr>
            <a:lvl9pPr marL="87045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7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7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7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7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7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7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419" y="8813817"/>
            <a:ext cx="20729099" cy="2724150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419" y="5813427"/>
            <a:ext cx="20729099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7103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421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132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4842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3553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22633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09743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696849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623" y="6400817"/>
            <a:ext cx="29065619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23696" y="6400817"/>
            <a:ext cx="29065616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070226"/>
            <a:ext cx="10775238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7103" indent="0">
              <a:buNone/>
              <a:defRPr sz="4800" b="1"/>
            </a:lvl2pPr>
            <a:lvl3pPr marL="2174211" indent="0">
              <a:buNone/>
              <a:defRPr sz="4300" b="1"/>
            </a:lvl3pPr>
            <a:lvl4pPr marL="3261324" indent="0">
              <a:buNone/>
              <a:defRPr sz="3800" b="1"/>
            </a:lvl4pPr>
            <a:lvl5pPr marL="4348422" indent="0">
              <a:buNone/>
              <a:defRPr sz="3800" b="1"/>
            </a:lvl5pPr>
            <a:lvl6pPr marL="5435535" indent="0">
              <a:buNone/>
              <a:defRPr sz="3800" b="1"/>
            </a:lvl6pPr>
            <a:lvl7pPr marL="6522633" indent="0">
              <a:buNone/>
              <a:defRPr sz="3800" b="1"/>
            </a:lvl7pPr>
            <a:lvl8pPr marL="7609743" indent="0">
              <a:buNone/>
              <a:defRPr sz="3800" b="1"/>
            </a:lvl8pPr>
            <a:lvl9pPr marL="8696849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359" y="4349750"/>
            <a:ext cx="10775238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350" y="3070226"/>
            <a:ext cx="10779470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7103" indent="0">
              <a:buNone/>
              <a:defRPr sz="4800" b="1"/>
            </a:lvl2pPr>
            <a:lvl3pPr marL="2174211" indent="0">
              <a:buNone/>
              <a:defRPr sz="4300" b="1"/>
            </a:lvl3pPr>
            <a:lvl4pPr marL="3261324" indent="0">
              <a:buNone/>
              <a:defRPr sz="3800" b="1"/>
            </a:lvl4pPr>
            <a:lvl5pPr marL="4348422" indent="0">
              <a:buNone/>
              <a:defRPr sz="3800" b="1"/>
            </a:lvl5pPr>
            <a:lvl6pPr marL="5435535" indent="0">
              <a:buNone/>
              <a:defRPr sz="3800" b="1"/>
            </a:lvl6pPr>
            <a:lvl7pPr marL="6522633" indent="0">
              <a:buNone/>
              <a:defRPr sz="3800" b="1"/>
            </a:lvl7pPr>
            <a:lvl8pPr marL="7609743" indent="0">
              <a:buNone/>
              <a:defRPr sz="3800" b="1"/>
            </a:lvl8pPr>
            <a:lvl9pPr marL="8696849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350" y="4349750"/>
            <a:ext cx="10779470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81" y="546100"/>
            <a:ext cx="8023213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708" y="546117"/>
            <a:ext cx="13633108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381" y="2870207"/>
            <a:ext cx="8023213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7103" indent="0">
              <a:buNone/>
              <a:defRPr sz="2900"/>
            </a:lvl2pPr>
            <a:lvl3pPr marL="2174211" indent="0">
              <a:buNone/>
              <a:defRPr sz="2400"/>
            </a:lvl3pPr>
            <a:lvl4pPr marL="3261324" indent="0">
              <a:buNone/>
              <a:defRPr sz="2100"/>
            </a:lvl4pPr>
            <a:lvl5pPr marL="4348422" indent="0">
              <a:buNone/>
              <a:defRPr sz="2100"/>
            </a:lvl5pPr>
            <a:lvl6pPr marL="5435535" indent="0">
              <a:buNone/>
              <a:defRPr sz="2100"/>
            </a:lvl6pPr>
            <a:lvl7pPr marL="6522633" indent="0">
              <a:buNone/>
              <a:defRPr sz="2100"/>
            </a:lvl7pPr>
            <a:lvl8pPr marL="7609743" indent="0">
              <a:buNone/>
              <a:defRPr sz="2100"/>
            </a:lvl8pPr>
            <a:lvl9pPr marL="8696849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A5D5-FA8F-4358-8552-BFCB6BFAF672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983B-0771-41D4-B16D-608B47807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057" y="9601200"/>
            <a:ext cx="14632305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0057" y="1225550"/>
            <a:ext cx="14632305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7103" indent="0">
              <a:buNone/>
              <a:defRPr sz="6700"/>
            </a:lvl2pPr>
            <a:lvl3pPr marL="2174211" indent="0">
              <a:buNone/>
              <a:defRPr sz="5700"/>
            </a:lvl3pPr>
            <a:lvl4pPr marL="3261324" indent="0">
              <a:buNone/>
              <a:defRPr sz="4800"/>
            </a:lvl4pPr>
            <a:lvl5pPr marL="4348422" indent="0">
              <a:buNone/>
              <a:defRPr sz="4800"/>
            </a:lvl5pPr>
            <a:lvl6pPr marL="5435535" indent="0">
              <a:buNone/>
              <a:defRPr sz="4800"/>
            </a:lvl6pPr>
            <a:lvl7pPr marL="6522633" indent="0">
              <a:buNone/>
              <a:defRPr sz="4800"/>
            </a:lvl7pPr>
            <a:lvl8pPr marL="7609743" indent="0">
              <a:buNone/>
              <a:defRPr sz="4800"/>
            </a:lvl8pPr>
            <a:lvl9pPr marL="8696849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0057" y="10734676"/>
            <a:ext cx="14632305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7103" indent="0">
              <a:buNone/>
              <a:defRPr sz="2900"/>
            </a:lvl2pPr>
            <a:lvl3pPr marL="2174211" indent="0">
              <a:buNone/>
              <a:defRPr sz="2400"/>
            </a:lvl3pPr>
            <a:lvl4pPr marL="3261324" indent="0">
              <a:buNone/>
              <a:defRPr sz="2100"/>
            </a:lvl4pPr>
            <a:lvl5pPr marL="4348422" indent="0">
              <a:buNone/>
              <a:defRPr sz="2100"/>
            </a:lvl5pPr>
            <a:lvl6pPr marL="5435535" indent="0">
              <a:buNone/>
              <a:defRPr sz="2100"/>
            </a:lvl6pPr>
            <a:lvl7pPr marL="6522633" indent="0">
              <a:buNone/>
              <a:defRPr sz="2100"/>
            </a:lvl7pPr>
            <a:lvl8pPr marL="7609743" indent="0">
              <a:buNone/>
              <a:defRPr sz="2100"/>
            </a:lvl8pPr>
            <a:lvl9pPr marL="8696849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 vert="horz" lIns="217423" tIns="108712" rIns="217423" bIns="10871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200413"/>
            <a:ext cx="21948458" cy="9051926"/>
          </a:xfrm>
          <a:prstGeom prst="rect">
            <a:avLst/>
          </a:prstGeom>
        </p:spPr>
        <p:txBody>
          <a:bodyPr vert="horz" lIns="217423" tIns="108712" rIns="217423" bIns="10871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359" y="12712717"/>
            <a:ext cx="5690341" cy="730250"/>
          </a:xfrm>
          <a:prstGeom prst="rect">
            <a:avLst/>
          </a:prstGeom>
        </p:spPr>
        <p:txBody>
          <a:bodyPr vert="horz" lIns="217423" tIns="108712" rIns="217423" bIns="108712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2A5D5-FA8F-4358-8552-BFCB6BFAF672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2285" y="12712717"/>
            <a:ext cx="7722605" cy="730250"/>
          </a:xfrm>
          <a:prstGeom prst="rect">
            <a:avLst/>
          </a:prstGeom>
        </p:spPr>
        <p:txBody>
          <a:bodyPr vert="horz" lIns="217423" tIns="108712" rIns="217423" bIns="108712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7475" y="12712717"/>
            <a:ext cx="5690341" cy="730250"/>
          </a:xfrm>
          <a:prstGeom prst="rect">
            <a:avLst/>
          </a:prstGeom>
        </p:spPr>
        <p:txBody>
          <a:bodyPr vert="horz" lIns="217423" tIns="108712" rIns="217423" bIns="108712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3983B-0771-41D4-B16D-608B478079F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3529"/>
            <a:ext cx="24387047" cy="142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12022377" y="333376"/>
            <a:ext cx="6880311" cy="861726"/>
          </a:xfrm>
          <a:prstGeom prst="rect">
            <a:avLst/>
          </a:prstGeom>
          <a:noFill/>
        </p:spPr>
        <p:txBody>
          <a:bodyPr wrap="none" lIns="91391" tIns="45696" rIns="91391" bIns="45696" rtlCol="0">
            <a:spAutoFit/>
          </a:bodyPr>
          <a:lstStyle/>
          <a:p>
            <a:pPr algn="ctr"/>
            <a:r>
              <a:rPr lang="vi-VN" sz="5000" b="1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PHÉP</a:t>
            </a:r>
            <a:r>
              <a:rPr lang="vi-VN" sz="5000" b="1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CHIA SỐ PHỨC</a:t>
            </a:r>
            <a:endParaRPr lang="en-US" sz="5000" b="1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217924" y="455250"/>
            <a:ext cx="2193129" cy="569338"/>
          </a:xfrm>
          <a:prstGeom prst="rect">
            <a:avLst/>
          </a:prstGeom>
          <a:noFill/>
        </p:spPr>
        <p:txBody>
          <a:bodyPr wrap="none" lIns="91391" tIns="45696" rIns="91391" bIns="45696" rtlCol="0">
            <a:spAutoFit/>
          </a:bodyPr>
          <a:lstStyle/>
          <a:p>
            <a:pPr algn="ctr"/>
            <a:r>
              <a:rPr lang="en-US" sz="3100" b="0" baseline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GIẢI TÍCH</a:t>
            </a:r>
            <a:endParaRPr lang="en-US" sz="3100" b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135191" y="185946"/>
            <a:ext cx="934772" cy="1246447"/>
          </a:xfrm>
          <a:prstGeom prst="rect">
            <a:avLst/>
          </a:prstGeom>
          <a:noFill/>
        </p:spPr>
        <p:txBody>
          <a:bodyPr wrap="none" lIns="91391" tIns="45696" rIns="91391" bIns="45696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29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LỚP</a:t>
            </a:r>
          </a:p>
          <a:p>
            <a:pPr algn="ctr">
              <a:lnSpc>
                <a:spcPts val="4500"/>
              </a:lnSpc>
            </a:pPr>
            <a:r>
              <a:rPr lang="en-US" sz="4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</a:t>
            </a:r>
            <a:r>
              <a:rPr lang="vi-VN" sz="4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2</a:t>
            </a:r>
            <a:endParaRPr lang="en-US" sz="480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667404" y="457200"/>
            <a:ext cx="1264991" cy="569338"/>
          </a:xfrm>
          <a:prstGeom prst="rect">
            <a:avLst/>
          </a:prstGeom>
          <a:noFill/>
        </p:spPr>
        <p:txBody>
          <a:bodyPr wrap="none" lIns="91391" tIns="45696" rIns="91391" bIns="45696" rtlCol="0">
            <a:spAutoFit/>
          </a:bodyPr>
          <a:lstStyle/>
          <a:p>
            <a:pPr algn="ctr"/>
            <a:r>
              <a:rPr lang="vi-VN" sz="31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 3</a:t>
            </a:r>
            <a:endParaRPr lang="en-US" sz="3100" b="1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656" r:id="rId13"/>
    <p:sldLayoutId id="2147483658" r:id="rId14"/>
  </p:sldLayoutIdLst>
  <p:txStyles>
    <p:titleStyle>
      <a:lvl1pPr algn="ctr" defTabSz="2174211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5331" indent="-815331" algn="l" defTabSz="2174211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6543" indent="-679447" algn="l" defTabSz="2174211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17768" indent="-543558" algn="l" defTabSz="2174211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4867" indent="-543558" algn="l" defTabSz="2174211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1979" indent="-543558" algn="l" defTabSz="2174211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79080" indent="-543558" algn="l" defTabSz="2174211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66190" indent="-543558" algn="l" defTabSz="2174211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53301" indent="-543558" algn="l" defTabSz="2174211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40401" indent="-543558" algn="l" defTabSz="2174211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42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7103" algn="l" defTabSz="21742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4211" algn="l" defTabSz="21742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1324" algn="l" defTabSz="21742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48422" algn="l" defTabSz="21742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35535" algn="l" defTabSz="21742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22633" algn="l" defTabSz="21742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09743" algn="l" defTabSz="21742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696849" algn="l" defTabSz="21742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6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52.png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1.png"/><Relationship Id="rId11" Type="http://schemas.openxmlformats.org/officeDocument/2006/relationships/oleObject" Target="../embeddings/oleObject42.bin"/><Relationship Id="rId5" Type="http://schemas.openxmlformats.org/officeDocument/2006/relationships/image" Target="../media/image50.png"/><Relationship Id="rId10" Type="http://schemas.openxmlformats.org/officeDocument/2006/relationships/image" Target="../media/image4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46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60.png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9.png"/><Relationship Id="rId11" Type="http://schemas.openxmlformats.org/officeDocument/2006/relationships/image" Target="../media/image47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image" Target="../media/image71.png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65.png"/><Relationship Id="rId12" Type="http://schemas.openxmlformats.org/officeDocument/2006/relationships/image" Target="../media/image70.png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48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4.png"/><Relationship Id="rId11" Type="http://schemas.openxmlformats.org/officeDocument/2006/relationships/image" Target="../media/image69.png"/><Relationship Id="rId5" Type="http://schemas.openxmlformats.org/officeDocument/2006/relationships/image" Target="../media/image56.png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68.png"/><Relationship Id="rId4" Type="http://schemas.openxmlformats.org/officeDocument/2006/relationships/image" Target="../media/image55.png"/><Relationship Id="rId9" Type="http://schemas.openxmlformats.org/officeDocument/2006/relationships/image" Target="../media/image67.png"/><Relationship Id="rId14" Type="http://schemas.openxmlformats.org/officeDocument/2006/relationships/image" Target="../media/image7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oleObject" Target="../embeddings/oleObject50.bin"/><Relationship Id="rId18" Type="http://schemas.openxmlformats.org/officeDocument/2006/relationships/image" Target="../media/image80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77.wmf"/><Relationship Id="rId1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9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1.bin"/><Relationship Id="rId10" Type="http://schemas.openxmlformats.org/officeDocument/2006/relationships/image" Target="../media/image76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7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0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2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3.wmf"/><Relationship Id="rId4" Type="http://schemas.openxmlformats.org/officeDocument/2006/relationships/image" Target="../media/image17.png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4.wmf"/><Relationship Id="rId2" Type="http://schemas.openxmlformats.org/officeDocument/2006/relationships/tags" Target="../tags/tag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9191983" y="4730578"/>
            <a:ext cx="10002385" cy="1200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60" tIns="45684" rIns="91360" bIns="45684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b="1" dirty="0" err="1">
                <a:solidFill>
                  <a:srgbClr val="77624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Chương</a:t>
            </a:r>
            <a:r>
              <a:rPr lang="en-US" sz="4800" b="1" dirty="0">
                <a:solidFill>
                  <a:srgbClr val="77624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4800" b="1" dirty="0">
                <a:solidFill>
                  <a:srgbClr val="77624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en-US" sz="4800" b="1" dirty="0">
                <a:solidFill>
                  <a:srgbClr val="77624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vi-VN" sz="4800" b="1" dirty="0">
                <a:solidFill>
                  <a:srgbClr val="77624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SỐ PHỨC</a:t>
            </a:r>
            <a:endParaRPr lang="en-US" sz="4800" b="1" dirty="0">
              <a:solidFill>
                <a:srgbClr val="77624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379046" y="1883126"/>
            <a:ext cx="1814127" cy="1828784"/>
            <a:chOff x="12784885" y="1066801"/>
            <a:chExt cx="1814128" cy="1828784"/>
          </a:xfrm>
        </p:grpSpPr>
        <p:sp>
          <p:nvSpPr>
            <p:cNvPr id="24" name="TextBox 23"/>
            <p:cNvSpPr txBox="1"/>
            <p:nvPr/>
          </p:nvSpPr>
          <p:spPr>
            <a:xfrm>
              <a:off x="12784885" y="1066801"/>
              <a:ext cx="1814128" cy="754022"/>
            </a:xfrm>
            <a:prstGeom prst="rect">
              <a:avLst/>
            </a:prstGeom>
            <a:noFill/>
          </p:spPr>
          <p:txBody>
            <a:bodyPr wrap="square" lIns="91410" tIns="45705" rIns="91410" bIns="45705" rtlCol="0">
              <a:spAutoFit/>
            </a:bodyPr>
            <a:lstStyle/>
            <a:p>
              <a:pPr algn="ctr"/>
              <a:r>
                <a:rPr lang="en-US" b="1">
                  <a:solidFill>
                    <a:srgbClr val="135F82"/>
                  </a:solidFill>
                  <a:latin typeface="Times New Roman" panose="02020603050405020304" pitchFamily="18" charset="0"/>
                  <a:ea typeface="AvantGarde" pitchFamily="2" charset="0"/>
                  <a:cs typeface="Times New Roman" panose="02020603050405020304" pitchFamily="18" charset="0"/>
                </a:rPr>
                <a:t>LỚP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5" y="1556787"/>
              <a:ext cx="1223352" cy="1338798"/>
            </a:xfrm>
            <a:prstGeom prst="rect">
              <a:avLst/>
            </a:prstGeom>
            <a:noFill/>
          </p:spPr>
          <p:txBody>
            <a:bodyPr wrap="none" lIns="91410" tIns="45705" rIns="91410" bIns="45705" rtlCol="0">
              <a:spAutoFit/>
            </a:bodyPr>
            <a:lstStyle/>
            <a:p>
              <a:r>
                <a:rPr lang="en-US" sz="8100" dirty="0">
                  <a:solidFill>
                    <a:srgbClr val="135F82"/>
                  </a:solidFill>
                  <a:latin typeface="Times New Roman" panose="02020603050405020304" pitchFamily="18" charset="0"/>
                  <a:ea typeface="AvantGarde" pitchFamily="2" charset="0"/>
                  <a:cs typeface="Times New Roman" panose="02020603050405020304" pitchFamily="18" charset="0"/>
                </a:rPr>
                <a:t>1</a:t>
              </a:r>
              <a:r>
                <a:rPr lang="vi-VN" sz="8100" dirty="0">
                  <a:solidFill>
                    <a:srgbClr val="135F82"/>
                  </a:solidFill>
                  <a:latin typeface="Times New Roman" panose="02020603050405020304" pitchFamily="18" charset="0"/>
                  <a:ea typeface="AvantGarde" pitchFamily="2" charset="0"/>
                  <a:cs typeface="Times New Roman" panose="02020603050405020304" pitchFamily="18" charset="0"/>
                </a:rPr>
                <a:t>2</a:t>
              </a:r>
              <a:endParaRPr lang="en-US" sz="8100" dirty="0">
                <a:solidFill>
                  <a:srgbClr val="135F82"/>
                </a:solidFill>
                <a:latin typeface="Times New Roman" panose="02020603050405020304" pitchFamily="18" charset="0"/>
                <a:ea typeface="AvantGarde" pitchFamily="2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0782533" y="1965604"/>
            <a:ext cx="2238374" cy="1707028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" name="Group 26"/>
          <p:cNvGrpSpPr/>
          <p:nvPr/>
        </p:nvGrpSpPr>
        <p:grpSpPr>
          <a:xfrm>
            <a:off x="4040188" y="9144000"/>
            <a:ext cx="16383000" cy="907200"/>
            <a:chOff x="7483861" y="7543801"/>
            <a:chExt cx="14646001" cy="907200"/>
          </a:xfrm>
        </p:grpSpPr>
        <p:sp>
          <p:nvSpPr>
            <p:cNvPr id="44" name="TextBox 43"/>
            <p:cNvSpPr txBox="1"/>
            <p:nvPr/>
          </p:nvSpPr>
          <p:spPr>
            <a:xfrm>
              <a:off x="8993187" y="7620003"/>
              <a:ext cx="13136675" cy="830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PHÉP CHIA SỐ PHỨC</a:t>
              </a:r>
            </a:p>
          </p:txBody>
        </p:sp>
        <p:grpSp>
          <p:nvGrpSpPr>
            <p:cNvPr id="3" name="Group 27"/>
            <p:cNvGrpSpPr/>
            <p:nvPr/>
          </p:nvGrpSpPr>
          <p:grpSpPr>
            <a:xfrm>
              <a:off x="7483861" y="7543801"/>
              <a:ext cx="1251657" cy="872847"/>
              <a:chOff x="7483860" y="7543801"/>
              <a:chExt cx="1251657" cy="872847"/>
            </a:xfrm>
          </p:grpSpPr>
          <p:sp>
            <p:nvSpPr>
              <p:cNvPr id="46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29"/>
              <p:cNvGrpSpPr/>
              <p:nvPr/>
            </p:nvGrpSpPr>
            <p:grpSpPr>
              <a:xfrm>
                <a:off x="7493378" y="7646473"/>
                <a:ext cx="1242139" cy="770175"/>
                <a:chOff x="7493378" y="7646473"/>
                <a:chExt cx="1242139" cy="770175"/>
              </a:xfrm>
            </p:grpSpPr>
            <p:sp>
              <p:nvSpPr>
                <p:cNvPr id="48" name="Round Same Side Corner Rectangle 47"/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7851990" y="7646473"/>
                  <a:ext cx="640858" cy="75405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</a:p>
              </p:txBody>
            </p:sp>
          </p:grpSp>
        </p:grpSp>
      </p:grpSp>
      <p:grpSp>
        <p:nvGrpSpPr>
          <p:cNvPr id="6" name="Group 26"/>
          <p:cNvGrpSpPr/>
          <p:nvPr/>
        </p:nvGrpSpPr>
        <p:grpSpPr>
          <a:xfrm>
            <a:off x="4179073" y="7766522"/>
            <a:ext cx="16396516" cy="907201"/>
            <a:chOff x="7459670" y="7543799"/>
            <a:chExt cx="14851072" cy="907200"/>
          </a:xfrm>
        </p:grpSpPr>
        <p:sp>
          <p:nvSpPr>
            <p:cNvPr id="28" name="TextBox 27"/>
            <p:cNvSpPr txBox="1"/>
            <p:nvPr/>
          </p:nvSpPr>
          <p:spPr>
            <a:xfrm>
              <a:off x="8993186" y="7620003"/>
              <a:ext cx="13317556" cy="830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TỔNG VÀ TÍCH CỦA HAI SỐ PHỨC LIÊN HỢP</a:t>
              </a:r>
            </a:p>
          </p:txBody>
        </p:sp>
        <p:grpSp>
          <p:nvGrpSpPr>
            <p:cNvPr id="7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3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29"/>
              <p:cNvGrpSpPr/>
              <p:nvPr/>
            </p:nvGrpSpPr>
            <p:grpSpPr>
              <a:xfrm>
                <a:off x="7469187" y="7640056"/>
                <a:ext cx="1371600" cy="776590"/>
                <a:chOff x="7469187" y="7640056"/>
                <a:chExt cx="1371600" cy="776590"/>
              </a:xfrm>
            </p:grpSpPr>
            <p:sp>
              <p:nvSpPr>
                <p:cNvPr id="32" name="Round Same Side Corner Rectangle 31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7928211" y="7640056"/>
                  <a:ext cx="408277" cy="7540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  <p:grpSp>
        <p:nvGrpSpPr>
          <p:cNvPr id="10" name="Group 9"/>
          <p:cNvGrpSpPr/>
          <p:nvPr/>
        </p:nvGrpSpPr>
        <p:grpSpPr>
          <a:xfrm>
            <a:off x="5505210" y="6014190"/>
            <a:ext cx="11761494" cy="1123354"/>
            <a:chOff x="5697826" y="4371559"/>
            <a:chExt cx="11761494" cy="1123353"/>
          </a:xfrm>
          <a:solidFill>
            <a:schemeClr val="bg1"/>
          </a:solidFill>
        </p:grpSpPr>
        <p:sp>
          <p:nvSpPr>
            <p:cNvPr id="17" name="Rectangle 16"/>
            <p:cNvSpPr/>
            <p:nvPr/>
          </p:nvSpPr>
          <p:spPr>
            <a:xfrm>
              <a:off x="9820500" y="4469240"/>
              <a:ext cx="5486401" cy="83322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0" tIns="45705" rIns="91410" bIns="45705"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697826" y="4371559"/>
              <a:ext cx="11761494" cy="1123353"/>
            </a:xfrm>
            <a:prstGeom prst="rect">
              <a:avLst/>
            </a:prstGeom>
            <a:grpFill/>
          </p:spPr>
          <p:txBody>
            <a:bodyPr wrap="none" lIns="91410" tIns="45705" rIns="91410" bIns="45705" rtlCol="0">
              <a:spAutoFit/>
            </a:bodyPr>
            <a:lstStyle/>
            <a:p>
              <a:pPr algn="ctr"/>
              <a:r>
                <a:rPr lang="vi-VN" sz="6700" b="1" dirty="0">
                  <a:solidFill>
                    <a:srgbClr val="135F82"/>
                  </a:solidFill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Bài 3: PHÉP CHIA S</a:t>
              </a:r>
              <a:r>
                <a:rPr lang="en-US" sz="6700" b="1" dirty="0">
                  <a:solidFill>
                    <a:srgbClr val="135F82"/>
                  </a:solidFill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Ố</a:t>
              </a:r>
              <a:r>
                <a:rPr lang="vi-VN" sz="6700" b="1" dirty="0">
                  <a:solidFill>
                    <a:srgbClr val="135F82"/>
                  </a:solidFill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 PHỨC</a:t>
              </a:r>
              <a:endParaRPr lang="en-US" sz="67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endParaRPr>
            </a:p>
          </p:txBody>
        </p:sp>
      </p:grpSp>
      <p:sp>
        <p:nvSpPr>
          <p:cNvPr id="54" name="Rounded Rectangle 53"/>
          <p:cNvSpPr/>
          <p:nvPr/>
        </p:nvSpPr>
        <p:spPr>
          <a:xfrm>
            <a:off x="3542579" y="7078215"/>
            <a:ext cx="17525999" cy="5266190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4" rIns="91360" bIns="45684"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4160088" y="10552338"/>
            <a:ext cx="9688259" cy="1113708"/>
            <a:chOff x="739068" y="1515168"/>
            <a:chExt cx="9688259" cy="1113708"/>
          </a:xfrm>
        </p:grpSpPr>
        <p:sp>
          <p:nvSpPr>
            <p:cNvPr id="56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B9E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29" tIns="45715" rIns="91429" bIns="4571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59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solidFill>
                <a:srgbClr val="B9EA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2132732" y="1706054"/>
                <a:ext cx="6784255" cy="754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CÁC VÍ DỤ</a:t>
                </a:r>
              </a:p>
            </p:txBody>
          </p:sp>
        </p:grpSp>
        <p:sp>
          <p:nvSpPr>
            <p:cNvPr id="58" name="Rectangle 57"/>
            <p:cNvSpPr/>
            <p:nvPr/>
          </p:nvSpPr>
          <p:spPr>
            <a:xfrm>
              <a:off x="8598527" y="1951287"/>
              <a:ext cx="1828800" cy="6775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8308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8"/>
          <p:cNvGrpSpPr/>
          <p:nvPr/>
        </p:nvGrpSpPr>
        <p:grpSpPr>
          <a:xfrm>
            <a:off x="491838" y="2532829"/>
            <a:ext cx="10634949" cy="10344968"/>
            <a:chOff x="1177638" y="2646941"/>
            <a:chExt cx="23512749" cy="2760020"/>
          </a:xfrm>
        </p:grpSpPr>
        <p:sp>
          <p:nvSpPr>
            <p:cNvPr id="20" name="Rounded Rectangle 19"/>
            <p:cNvSpPr/>
            <p:nvPr/>
          </p:nvSpPr>
          <p:spPr>
            <a:xfrm>
              <a:off x="1177638" y="2646941"/>
              <a:ext cx="23512749" cy="2760020"/>
            </a:xfrm>
            <a:prstGeom prst="roundRect">
              <a:avLst>
                <a:gd name="adj" fmla="val 4496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9991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20"/>
            <p:cNvGrpSpPr/>
            <p:nvPr/>
          </p:nvGrpSpPr>
          <p:grpSpPr>
            <a:xfrm>
              <a:off x="1441507" y="2687036"/>
              <a:ext cx="6083671" cy="271520"/>
              <a:chOff x="1441507" y="2687036"/>
              <a:chExt cx="6083671" cy="271520"/>
            </a:xfrm>
          </p:grpSpPr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 rot="16200000" flipV="1">
                <a:off x="4347583" y="-219040"/>
                <a:ext cx="271520" cy="6083671"/>
              </a:xfrm>
              <a:prstGeom prst="round1Rect">
                <a:avLst/>
              </a:prstGeom>
              <a:solidFill>
                <a:srgbClr val="999158"/>
              </a:solidFill>
              <a:ln w="57150">
                <a:solidFill>
                  <a:srgbClr val="99915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149148" y="2722272"/>
                <a:ext cx="4735587" cy="2052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 dụ 3</a:t>
                </a:r>
                <a:endParaRPr lang="en-US" sz="3600" i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3" name="Rectangle 21"/>
              <p:cNvSpPr>
                <a:spLocks noChangeArrowheads="1"/>
              </p:cNvSpPr>
              <p:nvPr/>
            </p:nvSpPr>
            <p:spPr bwMode="auto">
              <a:xfrm>
                <a:off x="1671855" y="2758933"/>
                <a:ext cx="327276" cy="53201"/>
              </a:xfrm>
              <a:prstGeom prst="rect">
                <a:avLst/>
              </a:prstGeom>
              <a:solidFill>
                <a:srgbClr val="99915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33"/>
          <p:cNvGrpSpPr/>
          <p:nvPr/>
        </p:nvGrpSpPr>
        <p:grpSpPr>
          <a:xfrm>
            <a:off x="11736387" y="2362200"/>
            <a:ext cx="11507787" cy="10716322"/>
            <a:chOff x="1222851" y="5348142"/>
            <a:chExt cx="23543736" cy="6434132"/>
          </a:xfrm>
        </p:grpSpPr>
        <p:sp>
          <p:nvSpPr>
            <p:cNvPr id="35" name="Rounded Rectangle 34"/>
            <p:cNvSpPr/>
            <p:nvPr/>
          </p:nvSpPr>
          <p:spPr>
            <a:xfrm>
              <a:off x="1224549" y="5601638"/>
              <a:ext cx="23542038" cy="6180636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60"/>
            <p:cNvGrpSpPr/>
            <p:nvPr/>
          </p:nvGrpSpPr>
          <p:grpSpPr>
            <a:xfrm>
              <a:off x="1222851" y="5348142"/>
              <a:ext cx="9042042" cy="824433"/>
              <a:chOff x="1224542" y="6322793"/>
              <a:chExt cx="9043087" cy="828636"/>
            </a:xfrm>
          </p:grpSpPr>
          <p:sp>
            <p:nvSpPr>
              <p:cNvPr id="39" name="Freeform 20"/>
              <p:cNvSpPr>
                <a:spLocks/>
              </p:cNvSpPr>
              <p:nvPr/>
            </p:nvSpPr>
            <p:spPr bwMode="auto">
              <a:xfrm rot="16200000" flipV="1">
                <a:off x="5617626" y="2501420"/>
                <a:ext cx="828630" cy="8471376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871138" y="6485416"/>
                <a:ext cx="6928745" cy="464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</a:p>
            </p:txBody>
          </p:sp>
          <p:sp>
            <p:nvSpPr>
              <p:cNvPr id="42" name="Round Diagonal Corner Rectangle 41"/>
              <p:cNvSpPr/>
              <p:nvPr/>
            </p:nvSpPr>
            <p:spPr>
              <a:xfrm flipV="1">
                <a:off x="1224542" y="6322799"/>
                <a:ext cx="777240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15"/>
              <p:cNvSpPr>
                <a:spLocks noEditPoints="1"/>
              </p:cNvSpPr>
              <p:nvPr/>
            </p:nvSpPr>
            <p:spPr bwMode="auto">
              <a:xfrm>
                <a:off x="1376941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aphicFrame>
        <p:nvGraphicFramePr>
          <p:cNvPr id="149513" name="Object 9"/>
          <p:cNvGraphicFramePr>
            <a:graphicFrameLocks noChangeAspect="1"/>
          </p:cNvGraphicFramePr>
          <p:nvPr/>
        </p:nvGraphicFramePr>
        <p:xfrm>
          <a:off x="11950700" y="4900613"/>
          <a:ext cx="10606087" cy="2382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89" name="Equation" r:id="rId4" imgW="2019240" imgH="596880" progId="Equation.DSMT4">
                  <p:embed/>
                </p:oleObj>
              </mc:Choice>
              <mc:Fallback>
                <p:oleObj name="Equation" r:id="rId4" imgW="2019240" imgH="5968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0700" y="4900613"/>
                        <a:ext cx="10606087" cy="23820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26"/>
          <p:cNvGrpSpPr/>
          <p:nvPr/>
        </p:nvGrpSpPr>
        <p:grpSpPr>
          <a:xfrm>
            <a:off x="762000" y="5783263"/>
            <a:ext cx="10288587" cy="3600986"/>
            <a:chOff x="533400" y="4114800"/>
            <a:chExt cx="10288587" cy="3600986"/>
          </a:xfrm>
        </p:grpSpPr>
        <p:sp>
          <p:nvSpPr>
            <p:cNvPr id="18" name="TextBox 17"/>
            <p:cNvSpPr txBox="1"/>
            <p:nvPr/>
          </p:nvSpPr>
          <p:spPr>
            <a:xfrm>
              <a:off x="533400" y="4114800"/>
              <a:ext cx="10288587" cy="3600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Tính tổng phần thực và phần ảo của </a:t>
              </a:r>
            </a:p>
            <a:p>
              <a:endParaRPr lang="en-US" sz="48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endParaRPr lang="en-US" sz="32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r>
                <a:rPr lang="en-US" sz="4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số phức</a:t>
              </a:r>
            </a:p>
            <a:p>
              <a:r>
                <a:rPr lang="en-US" sz="4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</a:p>
          </p:txBody>
        </p:sp>
        <p:graphicFrame>
          <p:nvGraphicFramePr>
            <p:cNvPr id="8" name="Object 9"/>
            <p:cNvGraphicFramePr>
              <a:graphicFrameLocks noChangeAspect="1"/>
            </p:cNvGraphicFramePr>
            <p:nvPr/>
          </p:nvGraphicFramePr>
          <p:xfrm>
            <a:off x="2824162" y="5357812"/>
            <a:ext cx="5407025" cy="2193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790" name="Equation" r:id="rId6" imgW="927000" imgH="495000" progId="Equation.DSMT4">
                    <p:embed/>
                  </p:oleObj>
                </mc:Choice>
                <mc:Fallback>
                  <p:oleObj name="Equation" r:id="rId6" imgW="927000" imgH="49500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4162" y="5357812"/>
                          <a:ext cx="5407025" cy="2193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" name="TextBox 23"/>
          <p:cNvSpPr txBox="1"/>
          <p:nvPr/>
        </p:nvSpPr>
        <p:spPr>
          <a:xfrm>
            <a:off x="12345987" y="7600414"/>
            <a:ext cx="102885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ahoma" pitchFamily="34" charset="0"/>
                <a:ea typeface="Tahoma" pitchFamily="34" charset="0"/>
                <a:cs typeface="Tahoma" pitchFamily="34" charset="0"/>
              </a:rPr>
              <a:t>Vậy tổng phần thực và phần ảo của z là 1</a:t>
            </a:r>
          </a:p>
          <a:p>
            <a:r>
              <a:rPr lang="en-US" sz="4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442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8"/>
          <p:cNvGrpSpPr/>
          <p:nvPr/>
        </p:nvGrpSpPr>
        <p:grpSpPr>
          <a:xfrm>
            <a:off x="491838" y="2532829"/>
            <a:ext cx="10634949" cy="10344968"/>
            <a:chOff x="1177638" y="2646941"/>
            <a:chExt cx="23512749" cy="2760020"/>
          </a:xfrm>
        </p:grpSpPr>
        <p:sp>
          <p:nvSpPr>
            <p:cNvPr id="20" name="Rounded Rectangle 19"/>
            <p:cNvSpPr/>
            <p:nvPr/>
          </p:nvSpPr>
          <p:spPr>
            <a:xfrm>
              <a:off x="1177638" y="2646941"/>
              <a:ext cx="23512749" cy="2760020"/>
            </a:xfrm>
            <a:prstGeom prst="roundRect">
              <a:avLst>
                <a:gd name="adj" fmla="val 4496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9991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20"/>
            <p:cNvGrpSpPr/>
            <p:nvPr/>
          </p:nvGrpSpPr>
          <p:grpSpPr>
            <a:xfrm>
              <a:off x="1441507" y="2687036"/>
              <a:ext cx="6083671" cy="271520"/>
              <a:chOff x="1441507" y="2687036"/>
              <a:chExt cx="6083671" cy="271520"/>
            </a:xfrm>
          </p:grpSpPr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 rot="16200000" flipV="1">
                <a:off x="4347583" y="-219040"/>
                <a:ext cx="271520" cy="6083671"/>
              </a:xfrm>
              <a:prstGeom prst="round1Rect">
                <a:avLst/>
              </a:prstGeom>
              <a:solidFill>
                <a:srgbClr val="999158"/>
              </a:solidFill>
              <a:ln w="57150">
                <a:solidFill>
                  <a:srgbClr val="99915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149148" y="2722272"/>
                <a:ext cx="4735587" cy="2052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 dụ 4</a:t>
                </a:r>
                <a:endParaRPr lang="en-US" sz="3600" i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3" name="Rectangle 21"/>
              <p:cNvSpPr>
                <a:spLocks noChangeArrowheads="1"/>
              </p:cNvSpPr>
              <p:nvPr/>
            </p:nvSpPr>
            <p:spPr bwMode="auto">
              <a:xfrm>
                <a:off x="1671855" y="2758933"/>
                <a:ext cx="327276" cy="53201"/>
              </a:xfrm>
              <a:prstGeom prst="rect">
                <a:avLst/>
              </a:prstGeom>
              <a:solidFill>
                <a:srgbClr val="99915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33"/>
          <p:cNvGrpSpPr/>
          <p:nvPr/>
        </p:nvGrpSpPr>
        <p:grpSpPr>
          <a:xfrm>
            <a:off x="11736387" y="2237678"/>
            <a:ext cx="11507787" cy="10716322"/>
            <a:chOff x="1222851" y="5348142"/>
            <a:chExt cx="23543736" cy="6434132"/>
          </a:xfrm>
        </p:grpSpPr>
        <p:sp>
          <p:nvSpPr>
            <p:cNvPr id="35" name="Rounded Rectangle 34"/>
            <p:cNvSpPr/>
            <p:nvPr/>
          </p:nvSpPr>
          <p:spPr>
            <a:xfrm>
              <a:off x="1224549" y="5601638"/>
              <a:ext cx="23542038" cy="6180636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60"/>
            <p:cNvGrpSpPr/>
            <p:nvPr/>
          </p:nvGrpSpPr>
          <p:grpSpPr>
            <a:xfrm>
              <a:off x="1222851" y="5348142"/>
              <a:ext cx="9042042" cy="824433"/>
              <a:chOff x="1224542" y="6322793"/>
              <a:chExt cx="9043087" cy="828636"/>
            </a:xfrm>
          </p:grpSpPr>
          <p:sp>
            <p:nvSpPr>
              <p:cNvPr id="39" name="Freeform 20"/>
              <p:cNvSpPr>
                <a:spLocks/>
              </p:cNvSpPr>
              <p:nvPr/>
            </p:nvSpPr>
            <p:spPr bwMode="auto">
              <a:xfrm rot="16200000" flipV="1">
                <a:off x="5617626" y="2501420"/>
                <a:ext cx="828630" cy="8471376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871138" y="6485416"/>
                <a:ext cx="6928745" cy="464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</a:p>
            </p:txBody>
          </p:sp>
          <p:sp>
            <p:nvSpPr>
              <p:cNvPr id="42" name="Round Diagonal Corner Rectangle 41"/>
              <p:cNvSpPr/>
              <p:nvPr/>
            </p:nvSpPr>
            <p:spPr>
              <a:xfrm flipV="1">
                <a:off x="1224542" y="6322799"/>
                <a:ext cx="777240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15"/>
              <p:cNvSpPr>
                <a:spLocks noEditPoints="1"/>
              </p:cNvSpPr>
              <p:nvPr/>
            </p:nvSpPr>
            <p:spPr bwMode="auto">
              <a:xfrm>
                <a:off x="1376941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aphicFrame>
        <p:nvGraphicFramePr>
          <p:cNvPr id="149513" name="Object 9"/>
          <p:cNvGraphicFramePr>
            <a:graphicFrameLocks noChangeAspect="1"/>
          </p:cNvGraphicFramePr>
          <p:nvPr/>
        </p:nvGraphicFramePr>
        <p:xfrm>
          <a:off x="12193587" y="4800600"/>
          <a:ext cx="9777412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5" name="Equation" r:id="rId4" imgW="1676160" imgH="431640" progId="Equation.DSMT4">
                  <p:embed/>
                </p:oleObj>
              </mc:Choice>
              <mc:Fallback>
                <p:oleObj name="Equation" r:id="rId4" imgW="167616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3587" y="4800600"/>
                        <a:ext cx="9777412" cy="191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12358688" y="7461250"/>
          <a:ext cx="8740775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6" name="Equation" r:id="rId6" imgW="1498320" imgH="431640" progId="Equation.DSMT4">
                  <p:embed/>
                </p:oleObj>
              </mc:Choice>
              <mc:Fallback>
                <p:oleObj name="Equation" r:id="rId6" imgW="149832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8688" y="7461250"/>
                        <a:ext cx="8740775" cy="191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676274" y="5249862"/>
            <a:ext cx="10526713" cy="3570288"/>
            <a:chOff x="523874" y="5249862"/>
            <a:chExt cx="10526713" cy="3570288"/>
          </a:xfrm>
        </p:grpSpPr>
        <p:sp>
          <p:nvSpPr>
            <p:cNvPr id="18" name="TextBox 17"/>
            <p:cNvSpPr txBox="1"/>
            <p:nvPr/>
          </p:nvSpPr>
          <p:spPr>
            <a:xfrm>
              <a:off x="762000" y="5783263"/>
              <a:ext cx="10288587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Tìm môđun của                    biết</a:t>
              </a:r>
            </a:p>
            <a:p>
              <a:r>
                <a:rPr lang="en-US" sz="4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</a:p>
            <a:p>
              <a:r>
                <a:rPr lang="en-US" sz="4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</a:p>
          </p:txBody>
        </p:sp>
        <p:graphicFrame>
          <p:nvGraphicFramePr>
            <p:cNvPr id="8" name="Object 9"/>
            <p:cNvGraphicFramePr>
              <a:graphicFrameLocks noChangeAspect="1"/>
            </p:cNvGraphicFramePr>
            <p:nvPr/>
          </p:nvGraphicFramePr>
          <p:xfrm>
            <a:off x="523874" y="7696200"/>
            <a:ext cx="10298113" cy="1123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817" name="Equation" r:id="rId8" imgW="1765080" imgH="253800" progId="Equation.DSMT4">
                    <p:embed/>
                  </p:oleObj>
                </mc:Choice>
                <mc:Fallback>
                  <p:oleObj name="Equation" r:id="rId8" imgW="1765080" imgH="25380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3874" y="7696200"/>
                          <a:ext cx="10298113" cy="1123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9"/>
            <p:cNvGraphicFramePr>
              <a:graphicFrameLocks noChangeAspect="1"/>
            </p:cNvGraphicFramePr>
            <p:nvPr/>
          </p:nvGraphicFramePr>
          <p:xfrm>
            <a:off x="4987924" y="5249862"/>
            <a:ext cx="3852863" cy="1912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818" name="Equation" r:id="rId10" imgW="660240" imgH="431640" progId="Equation.DSMT4">
                    <p:embed/>
                  </p:oleObj>
                </mc:Choice>
                <mc:Fallback>
                  <p:oleObj name="Equation" r:id="rId10" imgW="660240" imgH="43164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7924" y="5249862"/>
                          <a:ext cx="3852863" cy="19129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14160500" y="9920288"/>
          <a:ext cx="5110163" cy="202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9" name="Equation" r:id="rId12" imgW="876240" imgH="457200" progId="Equation.DSMT4">
                  <p:embed/>
                </p:oleObj>
              </mc:Choice>
              <mc:Fallback>
                <p:oleObj name="Equation" r:id="rId12" imgW="87624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60500" y="9920288"/>
                        <a:ext cx="5110163" cy="2027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442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491844" y="3048000"/>
            <a:ext cx="23512749" cy="10360439"/>
          </a:xfrm>
          <a:prstGeom prst="roundRect">
            <a:avLst>
              <a:gd name="adj" fmla="val 4496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9991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9526587" y="1600200"/>
            <a:ext cx="4800600" cy="132343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en-US" sz="8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TỔNG KẾT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220787" y="3886200"/>
            <a:ext cx="21793200" cy="923281"/>
          </a:xfrm>
          <a:prstGeom prst="rect">
            <a:avLst/>
          </a:prstGeom>
        </p:spPr>
        <p:txBody>
          <a:bodyPr wrap="square" lIns="91391" tIns="45696" rIns="91391" bIns="45696">
            <a:spAutoFit/>
          </a:bodyPr>
          <a:lstStyle/>
          <a:p>
            <a:r>
              <a:rPr lang="en-US" sz="5400" b="1" dirty="0">
                <a:latin typeface="Cambria" panose="02040503050406030204" pitchFamily="18" charset="0"/>
                <a:ea typeface="Cambria" panose="02040503050406030204" pitchFamily="18" charset="0"/>
                <a:sym typeface="Wingdings"/>
              </a:rPr>
              <a:t> </a:t>
            </a:r>
            <a:r>
              <a:rPr lang="en-US" sz="5400" i="1" dirty="0">
                <a:latin typeface="Cambria" panose="02040503050406030204" pitchFamily="18" charset="0"/>
                <a:ea typeface="Cambria" panose="02040503050406030204" pitchFamily="18" charset="0"/>
                <a:sym typeface="Wingdings"/>
              </a:rPr>
              <a:t>Tổng và tích của hai số phức liên hợp là một số thực.</a:t>
            </a:r>
            <a:endParaRPr lang="vi-VN" sz="5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296987" y="5562600"/>
            <a:ext cx="20956587" cy="3886200"/>
            <a:chOff x="1600200" y="5562600"/>
            <a:chExt cx="20956587" cy="3886200"/>
          </a:xfrm>
        </p:grpSpPr>
        <p:grpSp>
          <p:nvGrpSpPr>
            <p:cNvPr id="38" name="Group 32"/>
            <p:cNvGrpSpPr/>
            <p:nvPr/>
          </p:nvGrpSpPr>
          <p:grpSpPr>
            <a:xfrm>
              <a:off x="1600200" y="5562600"/>
              <a:ext cx="20956587" cy="3089196"/>
              <a:chOff x="1600200" y="5562600"/>
              <a:chExt cx="20956587" cy="3089196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1600200" y="5974140"/>
                <a:ext cx="20956587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b="1" dirty="0">
                    <a:latin typeface="Cambria" pitchFamily="18" charset="0"/>
                    <a:ea typeface="Tahoma" pitchFamily="34" charset="0"/>
                    <a:cs typeface="Tahoma" pitchFamily="34" charset="0"/>
                    <a:sym typeface="Wingdings"/>
                  </a:rPr>
                  <a:t></a:t>
                </a:r>
                <a:r>
                  <a:rPr lang="en-US" sz="5400" i="1" dirty="0">
                    <a:latin typeface="Cambria" pitchFamily="18" charset="0"/>
                    <a:ea typeface="Tahoma" pitchFamily="34" charset="0"/>
                    <a:cs typeface="Tahoma" pitchFamily="34" charset="0"/>
                  </a:rPr>
                  <a:t>Trong thực hành, để tính thương                 , ta nhân cả tử và mẫu </a:t>
                </a:r>
              </a:p>
              <a:p>
                <a:endParaRPr lang="en-US" sz="6000" i="1" dirty="0">
                  <a:latin typeface="Cambria" pitchFamily="18" charset="0"/>
                  <a:ea typeface="Tahoma" pitchFamily="34" charset="0"/>
                  <a:cs typeface="Tahoma" pitchFamily="34" charset="0"/>
                </a:endParaRPr>
              </a:p>
              <a:p>
                <a:r>
                  <a:rPr lang="en-US" sz="5400" i="1" dirty="0">
                    <a:latin typeface="Cambria" pitchFamily="18" charset="0"/>
                    <a:ea typeface="Tahoma" pitchFamily="34" charset="0"/>
                    <a:cs typeface="Tahoma" pitchFamily="34" charset="0"/>
                  </a:rPr>
                  <a:t>với số phức liên hợp của a+bi. Cụ thể</a:t>
                </a:r>
              </a:p>
            </p:txBody>
          </p:sp>
          <p:graphicFrame>
            <p:nvGraphicFramePr>
              <p:cNvPr id="46" name="Object 9"/>
              <p:cNvGraphicFramePr>
                <a:graphicFrameLocks noChangeAspect="1"/>
              </p:cNvGraphicFramePr>
              <p:nvPr/>
            </p:nvGraphicFramePr>
            <p:xfrm>
              <a:off x="11660187" y="5562600"/>
              <a:ext cx="2592388" cy="19129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0233" name="Equation" r:id="rId4" imgW="444240" imgH="431640" progId="Equation.DSMT4">
                      <p:embed/>
                    </p:oleObj>
                  </mc:Choice>
                  <mc:Fallback>
                    <p:oleObj name="Equation" r:id="rId4" imgW="444240" imgH="431640" progId="Equation.DSMT4">
                      <p:embed/>
                      <p:pic>
                        <p:nvPicPr>
                          <p:cNvPr id="0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660187" y="5562600"/>
                            <a:ext cx="2592388" cy="19129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1" name="Object 9"/>
            <p:cNvGraphicFramePr>
              <a:graphicFrameLocks noChangeAspect="1"/>
            </p:cNvGraphicFramePr>
            <p:nvPr/>
          </p:nvGraphicFramePr>
          <p:xfrm>
            <a:off x="12399962" y="7199313"/>
            <a:ext cx="7032625" cy="2249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0234" name="Equation" r:id="rId6" imgW="1206360" imgH="507960" progId="Equation.DSMT4">
                    <p:embed/>
                  </p:oleObj>
                </mc:Choice>
                <mc:Fallback>
                  <p:oleObj name="Equation" r:id="rId6" imgW="1206360" imgH="50796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99962" y="7199313"/>
                          <a:ext cx="7032625" cy="22494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7" name="Group 46"/>
          <p:cNvGrpSpPr/>
          <p:nvPr/>
        </p:nvGrpSpPr>
        <p:grpSpPr>
          <a:xfrm>
            <a:off x="1220787" y="9677400"/>
            <a:ext cx="19735800" cy="1912938"/>
            <a:chOff x="1754187" y="9677400"/>
            <a:chExt cx="19735800" cy="1912938"/>
          </a:xfrm>
        </p:grpSpPr>
        <p:sp>
          <p:nvSpPr>
            <p:cNvPr id="48" name="TextBox 47"/>
            <p:cNvSpPr txBox="1"/>
            <p:nvPr/>
          </p:nvSpPr>
          <p:spPr>
            <a:xfrm>
              <a:off x="1754187" y="10201870"/>
              <a:ext cx="19735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>
                  <a:latin typeface="Tahoma" pitchFamily="34" charset="0"/>
                  <a:ea typeface="Tahoma" pitchFamily="34" charset="0"/>
                  <a:cs typeface="Tahoma" pitchFamily="34" charset="0"/>
                  <a:sym typeface="Symbol"/>
                </a:rPr>
                <a:t> </a:t>
              </a:r>
              <a:r>
                <a:rPr lang="en-US" sz="5400" b="1" dirty="0">
                  <a:latin typeface="Cambria" pitchFamily="18" charset="0"/>
                  <a:ea typeface="Tahoma" pitchFamily="34" charset="0"/>
                  <a:cs typeface="Tahoma" pitchFamily="34" charset="0"/>
                  <a:sym typeface="Wingdings"/>
                </a:rPr>
                <a:t> </a:t>
              </a:r>
              <a:r>
                <a:rPr lang="en-US" sz="5400" i="1" dirty="0">
                  <a:latin typeface="Cambria" pitchFamily="18" charset="0"/>
                  <a:ea typeface="Tahoma" pitchFamily="34" charset="0"/>
                  <a:cs typeface="Tahoma" pitchFamily="34" charset="0"/>
                  <a:sym typeface="Symbol"/>
                </a:rPr>
                <a:t>Nghịch đảo của một số phức z là một số phức có dạng</a:t>
              </a:r>
              <a:endParaRPr lang="en-US" sz="5400" i="1" dirty="0">
                <a:latin typeface="Cambria" pitchFamily="18" charset="0"/>
                <a:ea typeface="Tahoma" pitchFamily="34" charset="0"/>
                <a:cs typeface="Tahoma" pitchFamily="34" charset="0"/>
              </a:endParaRPr>
            </a:p>
          </p:txBody>
        </p:sp>
        <p:graphicFrame>
          <p:nvGraphicFramePr>
            <p:cNvPr id="49" name="Object 9"/>
            <p:cNvGraphicFramePr>
              <a:graphicFrameLocks noChangeAspect="1"/>
            </p:cNvGraphicFramePr>
            <p:nvPr/>
          </p:nvGraphicFramePr>
          <p:xfrm>
            <a:off x="18060987" y="9677400"/>
            <a:ext cx="1109662" cy="1912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0235" name="Equation" r:id="rId8" imgW="190440" imgH="431640" progId="Equation.DSMT4">
                    <p:embed/>
                  </p:oleObj>
                </mc:Choice>
                <mc:Fallback>
                  <p:oleObj name="Equation" r:id="rId8" imgW="190440" imgH="43164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60987" y="9677400"/>
                          <a:ext cx="1109662" cy="19129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82755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1"/>
          <p:cNvGrpSpPr/>
          <p:nvPr/>
        </p:nvGrpSpPr>
        <p:grpSpPr>
          <a:xfrm>
            <a:off x="1205494" y="6947472"/>
            <a:ext cx="22139783" cy="6539928"/>
            <a:chOff x="1205494" y="6947472"/>
            <a:chExt cx="22139783" cy="6539928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7" name="Group 150"/>
            <p:cNvGrpSpPr/>
            <p:nvPr/>
          </p:nvGrpSpPr>
          <p:grpSpPr>
            <a:xfrm>
              <a:off x="1205494" y="6947472"/>
              <a:ext cx="3322466" cy="782727"/>
              <a:chOff x="1205494" y="6947472"/>
              <a:chExt cx="3322466" cy="782727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147887" y="7023100"/>
                <a:ext cx="211189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36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9" name="Group 147"/>
          <p:cNvGrpSpPr/>
          <p:nvPr/>
        </p:nvGrpSpPr>
        <p:grpSpPr>
          <a:xfrm>
            <a:off x="992186" y="2547979"/>
            <a:ext cx="22353091" cy="4088087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278">
                <a:defRPr/>
              </a:pPr>
              <a:endParaRPr lang="en-US" sz="3200"/>
            </a:p>
          </p:txBody>
        </p:sp>
        <p:grpSp>
          <p:nvGrpSpPr>
            <p:cNvPr id="10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278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278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1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278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390817" y="1722509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vi-VN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  <a:endParaRPr lang="en-US" sz="40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59" name="TextBox 58"/>
          <p:cNvSpPr txBox="1"/>
          <p:nvPr/>
        </p:nvSpPr>
        <p:spPr>
          <a:xfrm>
            <a:off x="992187" y="1378803"/>
            <a:ext cx="146946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8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CỦNG CỐ: CÂU HỎI TRẮC NGHIỆM</a:t>
            </a:r>
          </a:p>
        </p:txBody>
      </p:sp>
      <p:grpSp>
        <p:nvGrpSpPr>
          <p:cNvPr id="65" name="Group 64"/>
          <p:cNvGrpSpPr/>
          <p:nvPr/>
        </p:nvGrpSpPr>
        <p:grpSpPr>
          <a:xfrm>
            <a:off x="3201987" y="3276600"/>
            <a:ext cx="18592800" cy="1125538"/>
            <a:chOff x="3201987" y="3276600"/>
            <a:chExt cx="18592800" cy="1125538"/>
          </a:xfrm>
        </p:grpSpPr>
        <p:sp>
          <p:nvSpPr>
            <p:cNvPr id="61" name="TextBox 60"/>
            <p:cNvSpPr txBox="1"/>
            <p:nvPr/>
          </p:nvSpPr>
          <p:spPr>
            <a:xfrm>
              <a:off x="3201987" y="3429000"/>
              <a:ext cx="18592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Cho số phức                                        . Chọn khẳng định đúng </a:t>
              </a:r>
            </a:p>
          </p:txBody>
        </p:sp>
        <p:graphicFrame>
          <p:nvGraphicFramePr>
            <p:cNvPr id="63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81880114"/>
                </p:ext>
              </p:extLst>
            </p:nvPr>
          </p:nvGraphicFramePr>
          <p:xfrm>
            <a:off x="6969125" y="3276600"/>
            <a:ext cx="7323138" cy="1125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2278" name="Equation" r:id="rId4" imgW="1346040" imgH="253800" progId="Equation.DSMT4">
                    <p:embed/>
                  </p:oleObj>
                </mc:Choice>
                <mc:Fallback>
                  <p:oleObj name="Equation" r:id="rId4" imgW="1346040" imgH="25380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69125" y="3276600"/>
                          <a:ext cx="7323138" cy="11255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6" name="TextBox 65"/>
          <p:cNvSpPr txBox="1"/>
          <p:nvPr/>
        </p:nvSpPr>
        <p:spPr>
          <a:xfrm>
            <a:off x="1373187" y="8077200"/>
            <a:ext cx="146946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Chọn B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5251450" y="9831388"/>
          <a:ext cx="10294937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79" name="Equation" r:id="rId6" imgW="1765080" imgH="190440" progId="Equation.DSMT4">
                  <p:embed/>
                </p:oleObj>
              </mc:Choice>
              <mc:Fallback>
                <p:oleObj name="Equation" r:id="rId6" imgW="1765080" imgH="1904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1450" y="9831388"/>
                        <a:ext cx="10294937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Oval 31"/>
          <p:cNvSpPr/>
          <p:nvPr/>
        </p:nvSpPr>
        <p:spPr>
          <a:xfrm>
            <a:off x="16308387" y="4343400"/>
            <a:ext cx="1072693" cy="1072693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3376613" y="4503738"/>
          <a:ext cx="17656175" cy="168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80" name="Equation" r:id="rId8" imgW="3733560" imgH="469800" progId="Equation.DSMT4">
                  <p:embed/>
                </p:oleObj>
              </mc:Choice>
              <mc:Fallback>
                <p:oleObj name="Equation" r:id="rId8" imgW="3733560" imgH="469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613" y="4503738"/>
                        <a:ext cx="17656175" cy="168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851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1"/>
          <p:cNvGrpSpPr/>
          <p:nvPr/>
        </p:nvGrpSpPr>
        <p:grpSpPr>
          <a:xfrm>
            <a:off x="1205494" y="6947472"/>
            <a:ext cx="22139783" cy="6539928"/>
            <a:chOff x="1205494" y="6947472"/>
            <a:chExt cx="22139783" cy="6539928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3" name="Group 150"/>
            <p:cNvGrpSpPr/>
            <p:nvPr/>
          </p:nvGrpSpPr>
          <p:grpSpPr>
            <a:xfrm>
              <a:off x="1205494" y="6947472"/>
              <a:ext cx="3322466" cy="782727"/>
              <a:chOff x="1205494" y="6947472"/>
              <a:chExt cx="3322466" cy="782727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147887" y="7023100"/>
                <a:ext cx="211189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36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" name="Group 147"/>
          <p:cNvGrpSpPr/>
          <p:nvPr/>
        </p:nvGrpSpPr>
        <p:grpSpPr>
          <a:xfrm>
            <a:off x="992186" y="2547979"/>
            <a:ext cx="22353091" cy="4088087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278">
                <a:defRPr/>
              </a:pPr>
              <a:endParaRPr lang="en-US" sz="3200"/>
            </a:p>
          </p:txBody>
        </p:sp>
        <p:grpSp>
          <p:nvGrpSpPr>
            <p:cNvPr id="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278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278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6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278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390817" y="1722509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 2</a:t>
                </a:r>
              </a:p>
            </p:txBody>
          </p:sp>
        </p:grpSp>
      </p:grpSp>
      <p:sp>
        <p:nvSpPr>
          <p:cNvPr id="59" name="TextBox 58"/>
          <p:cNvSpPr txBox="1"/>
          <p:nvPr/>
        </p:nvSpPr>
        <p:spPr>
          <a:xfrm>
            <a:off x="992187" y="1378803"/>
            <a:ext cx="146946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8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CỦNG CỐ: CÂU HỎI TRẮC NGHIỆM</a:t>
            </a:r>
          </a:p>
        </p:txBody>
      </p:sp>
      <p:grpSp>
        <p:nvGrpSpPr>
          <p:cNvPr id="7" name="Group 64"/>
          <p:cNvGrpSpPr/>
          <p:nvPr/>
        </p:nvGrpSpPr>
        <p:grpSpPr>
          <a:xfrm>
            <a:off x="3201987" y="3276600"/>
            <a:ext cx="18592800" cy="1125538"/>
            <a:chOff x="3201987" y="3276600"/>
            <a:chExt cx="18592800" cy="1125538"/>
          </a:xfrm>
        </p:grpSpPr>
        <p:sp>
          <p:nvSpPr>
            <p:cNvPr id="61" name="TextBox 60"/>
            <p:cNvSpPr txBox="1"/>
            <p:nvPr/>
          </p:nvSpPr>
          <p:spPr>
            <a:xfrm>
              <a:off x="3201987" y="3429000"/>
              <a:ext cx="18592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Cho số phức                                        . Chọn khẳng định đúng </a:t>
              </a:r>
            </a:p>
          </p:txBody>
        </p:sp>
        <p:graphicFrame>
          <p:nvGraphicFramePr>
            <p:cNvPr id="63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70364927"/>
                </p:ext>
              </p:extLst>
            </p:nvPr>
          </p:nvGraphicFramePr>
          <p:xfrm>
            <a:off x="6969125" y="3276600"/>
            <a:ext cx="7323138" cy="1125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374" name="Equation" r:id="rId4" imgW="1346040" imgH="253800" progId="Equation.DSMT4">
                    <p:embed/>
                  </p:oleObj>
                </mc:Choice>
                <mc:Fallback>
                  <p:oleObj name="Equation" r:id="rId4" imgW="1346040" imgH="25380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69125" y="3276600"/>
                          <a:ext cx="7323138" cy="11255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6" name="TextBox 65"/>
          <p:cNvSpPr txBox="1"/>
          <p:nvPr/>
        </p:nvSpPr>
        <p:spPr>
          <a:xfrm>
            <a:off x="1373187" y="8077200"/>
            <a:ext cx="146946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Chọn C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5807075" y="9099550"/>
          <a:ext cx="9183688" cy="230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75" name="Equation" r:id="rId6" imgW="1574640" imgH="520560" progId="Equation.DSMT4">
                  <p:embed/>
                </p:oleObj>
              </mc:Choice>
              <mc:Fallback>
                <p:oleObj name="Equation" r:id="rId6" imgW="1574640" imgH="5205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7075" y="9099550"/>
                        <a:ext cx="9183688" cy="230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Oval 31"/>
          <p:cNvSpPr/>
          <p:nvPr/>
        </p:nvSpPr>
        <p:spPr>
          <a:xfrm>
            <a:off x="3735387" y="5181600"/>
            <a:ext cx="1072693" cy="1072693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3976688" y="4344988"/>
          <a:ext cx="16456025" cy="200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76" name="Equation" r:id="rId8" imgW="3479760" imgH="558720" progId="Equation.DSMT4">
                  <p:embed/>
                </p:oleObj>
              </mc:Choice>
              <mc:Fallback>
                <p:oleObj name="Equation" r:id="rId8" imgW="3479760" imgH="558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6688" y="4344988"/>
                        <a:ext cx="16456025" cy="200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851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1"/>
          <p:cNvGrpSpPr/>
          <p:nvPr/>
        </p:nvGrpSpPr>
        <p:grpSpPr>
          <a:xfrm>
            <a:off x="1205494" y="6947472"/>
            <a:ext cx="22139783" cy="6539928"/>
            <a:chOff x="1205494" y="6947472"/>
            <a:chExt cx="22139783" cy="6539928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4" name="Group 150"/>
            <p:cNvGrpSpPr/>
            <p:nvPr/>
          </p:nvGrpSpPr>
          <p:grpSpPr>
            <a:xfrm>
              <a:off x="1205494" y="6947472"/>
              <a:ext cx="3322466" cy="782727"/>
              <a:chOff x="1205494" y="6947472"/>
              <a:chExt cx="3322466" cy="782727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147887" y="7023100"/>
                <a:ext cx="211189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36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147"/>
          <p:cNvGrpSpPr/>
          <p:nvPr/>
        </p:nvGrpSpPr>
        <p:grpSpPr>
          <a:xfrm>
            <a:off x="992186" y="2547979"/>
            <a:ext cx="22353091" cy="4088087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278">
                <a:defRPr/>
              </a:pPr>
              <a:endParaRPr lang="en-US" sz="3200"/>
            </a:p>
          </p:txBody>
        </p:sp>
        <p:grpSp>
          <p:nvGrpSpPr>
            <p:cNvPr id="10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278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278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1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278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 3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-303213" y="9489542"/>
                <a:ext cx="7750653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z="44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Ta</m:t>
                      </m:r>
                      <m:r>
                        <m:rPr>
                          <m:nor/>
                        </m:rPr>
                        <a:rPr lang="pt-BR" sz="44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pt-BR" sz="44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pt-BR" sz="44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ó: </m:t>
                      </m:r>
                      <m:r>
                        <a:rPr lang="en-GB" sz="44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fr-FR" sz="4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4400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fr-FR" sz="4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44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4400" i="1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vi-VN" sz="4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03213" y="9489542"/>
                <a:ext cx="7750653" cy="76944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4227138" y="3166637"/>
                <a:ext cx="12538449" cy="9211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fr-F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fr-F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ố </m:t>
                      </m:r>
                      <m:r>
                        <m:rPr>
                          <m:nor/>
                        </m:rPr>
                        <a:rPr lang="fr-F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ph</m:t>
                      </m:r>
                      <m:r>
                        <m:rPr>
                          <m:nor/>
                        </m:rPr>
                        <a:rPr lang="fr-F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ứ</m:t>
                      </m:r>
                      <m:r>
                        <m:rPr>
                          <m:nor/>
                        </m:rPr>
                        <a:rPr lang="fr-F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fr-F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fr-F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ngh</m:t>
                      </m:r>
                      <m:r>
                        <m:rPr>
                          <m:nor/>
                        </m:rPr>
                        <a:rPr lang="fr-F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ị</m:t>
                      </m:r>
                      <m:r>
                        <m:rPr>
                          <m:nor/>
                        </m:rPr>
                        <a:rPr lang="fr-F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fr-F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 đả</m:t>
                      </m:r>
                      <m:r>
                        <m:rPr>
                          <m:nor/>
                        </m:rPr>
                        <a:rPr lang="fr-F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o</m:t>
                      </m:r>
                      <m:r>
                        <m:rPr>
                          <m:nor/>
                        </m:rPr>
                        <a:rPr lang="fr-F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fr-F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fr-F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ủ</m:t>
                      </m:r>
                      <m:r>
                        <m:rPr>
                          <m:nor/>
                        </m:rPr>
                        <a:rPr lang="fr-F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fr-F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fr-F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fr-F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ố </m:t>
                      </m:r>
                      <m:r>
                        <m:rPr>
                          <m:nor/>
                        </m:rPr>
                        <a:rPr lang="fr-F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ph</m:t>
                      </m:r>
                      <m:r>
                        <m:rPr>
                          <m:nor/>
                        </m:rPr>
                        <a:rPr lang="fr-F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ứ</m:t>
                      </m:r>
                      <m:r>
                        <m:rPr>
                          <m:nor/>
                        </m:rPr>
                        <a:rPr lang="fr-F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fr-F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a:rPr lang="en-GB" sz="48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fr-FR" sz="4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4800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fr-FR" sz="4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48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48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m:rPr>
                          <m:nor/>
                        </m:rPr>
                        <a:rPr lang="fr-F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fr-F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l</m:t>
                      </m:r>
                      <m:r>
                        <m:rPr>
                          <m:nor/>
                        </m:rPr>
                        <a:rPr lang="fr-F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à :</m:t>
                      </m:r>
                    </m:oMath>
                  </m:oMathPara>
                </a14:m>
                <a:endParaRPr lang="vi-VN" sz="4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138" y="3166637"/>
                <a:ext cx="12538449" cy="92115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4" name="Oval 153"/>
          <p:cNvSpPr/>
          <p:nvPr/>
        </p:nvSpPr>
        <p:spPr>
          <a:xfrm>
            <a:off x="4116387" y="4495800"/>
            <a:ext cx="1072693" cy="1072693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250419" y="4304547"/>
                <a:ext cx="5486401" cy="12750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0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0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f>
                        <m:fPr>
                          <m:ctrlPr>
                            <a:rPr lang="vi-VN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4000" b="1" i="1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d>
                        <m:dPr>
                          <m:ctrlPr>
                            <a:rPr lang="vi-VN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fr-FR" sz="4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fr-FR" sz="40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0419" y="4304547"/>
                <a:ext cx="5486401" cy="127502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7880991" y="4618401"/>
                <a:ext cx="5486401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0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0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fr-FR" sz="4000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fr-FR" sz="40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sz="4000" b="1" i="1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fr-FR" sz="40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m:rPr>
                          <m:nor/>
                        </m:rPr>
                        <a:rPr lang="fr-FR" sz="4000"/>
                        <m:t>.</m:t>
                      </m:r>
                    </m:oMath>
                  </m:oMathPara>
                </a14:m>
                <a:endParaRPr lang="en-GB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0991" y="4618401"/>
                <a:ext cx="5486401" cy="70788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13040012" y="4362015"/>
                <a:ext cx="5486401" cy="13639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000" b="1" spc="-15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0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vi-VN" sz="4000" b="1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f>
                        <m:fPr>
                          <m:ctrlPr>
                            <a:rPr lang="vi-VN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vi-VN" sz="4000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FR" sz="4000" b="1" i="1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</m:rad>
                        </m:den>
                      </m:f>
                      <m:d>
                        <m:dPr>
                          <m:ctrlPr>
                            <a:rPr lang="vi-VN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fr-FR" sz="4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fr-FR" sz="40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</m:d>
                      <m:r>
                        <m:rPr>
                          <m:nor/>
                        </m:rPr>
                        <a:rPr lang="fr-FR" sz="4000" b="1"/>
                        <m:t>.</m:t>
                      </m:r>
                    </m:oMath>
                  </m:oMathPara>
                </a14:m>
                <a:endParaRPr lang="en-GB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40012" y="4362015"/>
                <a:ext cx="5486401" cy="136396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17646112" y="4341076"/>
                <a:ext cx="5486401" cy="12750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000" b="1" spc="-15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0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f>
                        <m:fPr>
                          <m:ctrlPr>
                            <a:rPr lang="vi-VN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4000" b="1" i="1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d>
                        <m:dPr>
                          <m:ctrlPr>
                            <a:rPr lang="vi-VN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fr-FR" sz="4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fr-FR" sz="40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</m:d>
                      <m:r>
                        <m:rPr>
                          <m:nor/>
                        </m:rPr>
                        <a:rPr lang="fr-FR" sz="4000"/>
                        <m:t>.</m:t>
                      </m:r>
                    </m:oMath>
                  </m:oMathPara>
                </a14:m>
                <a:endParaRPr lang="vi-VN" sz="40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46112" y="4341076"/>
                <a:ext cx="5486401" cy="127502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ectangle 56"/>
          <p:cNvSpPr/>
          <p:nvPr/>
        </p:nvSpPr>
        <p:spPr>
          <a:xfrm>
            <a:off x="12520312" y="7445346"/>
            <a:ext cx="89696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dirty="0">
                <a:latin typeface="Cambria" panose="02040503050406030204" pitchFamily="18" charset="0"/>
                <a:ea typeface="Cambria" panose="02040503050406030204" pitchFamily="18" charset="0"/>
              </a:rPr>
              <a:t>Sử dụng máy tính </a:t>
            </a:r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cầm tay</a:t>
            </a:r>
            <a:endParaRPr lang="vi-VN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8" name="Straight Connector 57"/>
          <p:cNvCxnSpPr>
            <a:stCxn id="125" idx="0"/>
          </p:cNvCxnSpPr>
          <p:nvPr/>
        </p:nvCxnSpPr>
        <p:spPr>
          <a:xfrm>
            <a:off x="12277432" y="7179457"/>
            <a:ext cx="0" cy="6384143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391939" y="9639820"/>
            <a:ext cx="7301293" cy="3466580"/>
          </a:xfrm>
          <a:prstGeom prst="rect">
            <a:avLst/>
          </a:prstGeom>
        </p:spPr>
      </p:pic>
      <p:graphicFrame>
        <p:nvGraphicFramePr>
          <p:cNvPr id="149513" name="Object 9"/>
          <p:cNvGraphicFramePr>
            <a:graphicFrameLocks noChangeAspect="1"/>
          </p:cNvGraphicFramePr>
          <p:nvPr/>
        </p:nvGraphicFramePr>
        <p:xfrm>
          <a:off x="1601787" y="10631488"/>
          <a:ext cx="10167938" cy="1847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19" name="Equation" r:id="rId11" imgW="2019240" imgH="482400" progId="Equation.DSMT4">
                  <p:embed/>
                </p:oleObj>
              </mc:Choice>
              <mc:Fallback>
                <p:oleObj name="Equation" r:id="rId11" imgW="2019240" imgH="482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787" y="10631488"/>
                        <a:ext cx="10167938" cy="18474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1373187" y="8077200"/>
            <a:ext cx="146946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Chọn A</a:t>
            </a:r>
          </a:p>
        </p:txBody>
      </p:sp>
    </p:spTree>
    <p:extLst>
      <p:ext uri="{BB962C8B-B14F-4D97-AF65-F5344CB8AC3E}">
        <p14:creationId xmlns:p14="http://schemas.microsoft.com/office/powerpoint/2010/main" val="47259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119" grpId="0" animBg="1"/>
      <p:bldP spid="154" grpId="0" animBg="1"/>
      <p:bldP spid="2" grpId="0" animBg="1"/>
      <p:bldP spid="53" grpId="0" animBg="1"/>
      <p:bldP spid="54" grpId="0" animBg="1"/>
      <p:bldP spid="55" grpId="0" animBg="1"/>
      <p:bldP spid="57" grpId="0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1"/>
          <p:cNvGrpSpPr/>
          <p:nvPr/>
        </p:nvGrpSpPr>
        <p:grpSpPr>
          <a:xfrm>
            <a:off x="1205494" y="6947472"/>
            <a:ext cx="22139783" cy="6539928"/>
            <a:chOff x="1205494" y="6947472"/>
            <a:chExt cx="22139783" cy="6539928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7" name="Group 150"/>
            <p:cNvGrpSpPr/>
            <p:nvPr/>
          </p:nvGrpSpPr>
          <p:grpSpPr>
            <a:xfrm>
              <a:off x="1205494" y="6947472"/>
              <a:ext cx="3322466" cy="782727"/>
              <a:chOff x="1205494" y="6947472"/>
              <a:chExt cx="3322466" cy="782727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147887" y="7023100"/>
                <a:ext cx="211189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36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9" name="Group 147"/>
          <p:cNvGrpSpPr/>
          <p:nvPr/>
        </p:nvGrpSpPr>
        <p:grpSpPr>
          <a:xfrm>
            <a:off x="992186" y="2547979"/>
            <a:ext cx="22353091" cy="4088087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278">
                <a:defRPr/>
              </a:pPr>
              <a:endParaRPr lang="en-US" sz="3200"/>
            </a:p>
          </p:txBody>
        </p:sp>
        <p:grpSp>
          <p:nvGrpSpPr>
            <p:cNvPr id="10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278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278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1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278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 4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1615496" y="8229600"/>
                <a:ext cx="2500891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400" b="1" i="0" spc="-15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4400" b="1" i="0" spc="-15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4400" b="1" i="0" spc="-15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4400" b="1" i="0" spc="-15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4400" b="1" i="0" spc="-15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400" b="1" i="0" spc="-15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US" sz="4400" b="1" spc="-1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496" y="8229600"/>
                <a:ext cx="2500891" cy="76944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4040186" y="2818058"/>
                <a:ext cx="8360824" cy="13474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pt-B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ế</m:t>
                      </m:r>
                      <m:r>
                        <m:rPr>
                          <m:nor/>
                        </m:rPr>
                        <a:rPr lang="pt-B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u</m:t>
                      </m:r>
                      <m:r>
                        <m:rPr>
                          <m:nor/>
                        </m:rPr>
                        <a:rPr lang="pt-B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a:rPr lang="en-GB" sz="48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pt-BR" sz="4800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48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pt-BR" sz="48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m:rPr>
                          <m:nor/>
                        </m:rPr>
                        <a:rPr lang="pt-B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pt-B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th</m:t>
                      </m:r>
                      <m:r>
                        <m:rPr>
                          <m:nor/>
                        </m:rPr>
                        <a:rPr lang="pt-B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ì </m:t>
                      </m:r>
                      <m:f>
                        <m:fPr>
                          <m:ctrlPr>
                            <a:rPr lang="vi-VN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i="1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acc>
                            <m:accPr>
                              <m:chr m:val="̅"/>
                              <m:ctrlPr>
                                <a:rPr lang="vi-VN" sz="4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48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acc>
                        </m:den>
                      </m:f>
                      <m:r>
                        <m:rPr>
                          <m:nor/>
                        </m:rPr>
                        <a:rPr lang="en-GB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pt-B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pt-B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pt-B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ằ</m:t>
                      </m:r>
                      <m:r>
                        <m:rPr>
                          <m:nor/>
                        </m:rPr>
                        <a:rPr lang="pt-B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ng</m:t>
                      </m:r>
                      <m:r>
                        <m:rPr>
                          <m:nor/>
                        </m:rPr>
                        <a:rPr lang="pt-BR" sz="48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vi-VN" sz="4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186" y="2818058"/>
                <a:ext cx="8360824" cy="134748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4" name="Oval 153"/>
          <p:cNvSpPr/>
          <p:nvPr/>
        </p:nvSpPr>
        <p:spPr>
          <a:xfrm>
            <a:off x="9292094" y="4495800"/>
            <a:ext cx="1072693" cy="1072693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250419" y="4304547"/>
                <a:ext cx="5486401" cy="12884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0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0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f>
                        <m:fPr>
                          <m:ctrlPr>
                            <a:rPr lang="vi-VN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4000" i="1">
                              <a:latin typeface="Cambria Math" panose="02040503050406030204" pitchFamily="18" charset="0"/>
                            </a:rPr>
                            <m:t>5−12</m:t>
                          </m:r>
                          <m:r>
                            <a:rPr lang="vi-VN" sz="4000" i="1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vi-VN" sz="4000" i="1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r>
                        <m:rPr>
                          <m:nor/>
                        </m:rPr>
                        <a:rPr lang="en-GB" sz="4000"/>
                        <m:t>.</m:t>
                      </m:r>
                    </m:oMath>
                  </m:oMathPara>
                </a14:m>
                <a:endParaRPr lang="en-GB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0419" y="4304547"/>
                <a:ext cx="5486401" cy="128849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8098818" y="4387249"/>
                <a:ext cx="5486401" cy="12884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0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0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f>
                        <m:fPr>
                          <m:ctrlPr>
                            <a:rPr lang="vi-VN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4000" i="1">
                              <a:latin typeface="Cambria Math" panose="02040503050406030204" pitchFamily="18" charset="0"/>
                            </a:rPr>
                            <m:t>5+12</m:t>
                          </m:r>
                          <m:r>
                            <a:rPr lang="vi-VN" sz="4000" i="1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vi-VN" sz="4000" i="1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8818" y="4387249"/>
                <a:ext cx="5486401" cy="128849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13040012" y="4362015"/>
                <a:ext cx="5486401" cy="12725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000" b="1" spc="-15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0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f>
                        <m:fPr>
                          <m:ctrlPr>
                            <a:rPr lang="vi-VN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4000" i="1">
                              <a:latin typeface="Cambria Math" panose="02040503050406030204" pitchFamily="18" charset="0"/>
                            </a:rPr>
                            <m:t>3−4</m:t>
                          </m:r>
                          <m:r>
                            <a:rPr lang="vi-VN" sz="4000" i="1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vi-VN" sz="40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40012" y="4362015"/>
                <a:ext cx="5486401" cy="127259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17646112" y="4341076"/>
                <a:ext cx="5486401" cy="12841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000" b="1" spc="-15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0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f>
                        <m:fPr>
                          <m:ctrlPr>
                            <a:rPr lang="vi-VN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4000" i="1">
                              <a:latin typeface="Cambria Math" panose="02040503050406030204" pitchFamily="18" charset="0"/>
                            </a:rPr>
                            <m:t>5+6</m:t>
                          </m:r>
                          <m:r>
                            <a:rPr lang="vi-VN" sz="4000" i="1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vi-VN" sz="4000" i="1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vi-VN" sz="40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vi-VN" sz="4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m:rPr>
                          <m:nor/>
                        </m:rPr>
                        <a:rPr lang="en-GB" sz="4000"/>
                        <m:t>.</m:t>
                      </m:r>
                    </m:oMath>
                  </m:oMathPara>
                </a14:m>
                <a:endParaRPr lang="vi-VN" sz="40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46112" y="4341076"/>
                <a:ext cx="5486401" cy="128419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ectangle 56"/>
          <p:cNvSpPr/>
          <p:nvPr/>
        </p:nvSpPr>
        <p:spPr>
          <a:xfrm>
            <a:off x="12520312" y="7445346"/>
            <a:ext cx="89696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dirty="0">
                <a:latin typeface="Cambria" panose="02040503050406030204" pitchFamily="18" charset="0"/>
                <a:ea typeface="Cambria" panose="02040503050406030204" pitchFamily="18" charset="0"/>
              </a:rPr>
              <a:t>Sử dụng máy tính </a:t>
            </a:r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cầm tay</a:t>
            </a:r>
            <a:endParaRPr lang="vi-VN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8" name="Straight Connector 57"/>
          <p:cNvCxnSpPr>
            <a:stCxn id="125" idx="0"/>
          </p:cNvCxnSpPr>
          <p:nvPr/>
        </p:nvCxnSpPr>
        <p:spPr>
          <a:xfrm>
            <a:off x="12277432" y="7179457"/>
            <a:ext cx="0" cy="6384143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156439" y="10429147"/>
                <a:ext cx="10405541" cy="13932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400" i="1">
                          <a:latin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vi-VN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400" i="1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acc>
                            <m:accPr>
                              <m:chr m:val="̅"/>
                              <m:ctrlPr>
                                <a:rPr lang="vi-VN" sz="4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44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acc>
                        </m:den>
                      </m:f>
                      <m:r>
                        <a:rPr lang="en-GB" sz="4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400" i="1">
                              <a:latin typeface="Cambria Math" panose="02040503050406030204" pitchFamily="18" charset="0"/>
                            </a:rPr>
                            <m:t>3+2</m:t>
                          </m:r>
                          <m:r>
                            <a:rPr lang="en-GB" sz="4400" i="1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GB" sz="4400" i="1">
                              <a:latin typeface="Cambria Math" panose="02040503050406030204" pitchFamily="18" charset="0"/>
                            </a:rPr>
                            <m:t>3−2</m:t>
                          </m:r>
                          <m:r>
                            <a:rPr lang="en-GB" sz="4400" i="1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r>
                        <a:rPr lang="en-GB" sz="4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400" i="1">
                              <a:latin typeface="Cambria Math" panose="02040503050406030204" pitchFamily="18" charset="0"/>
                            </a:rPr>
                            <m:t>(3+2</m:t>
                          </m:r>
                          <m:r>
                            <a:rPr lang="en-GB" sz="4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4400" i="1">
                              <a:latin typeface="Cambria Math" panose="02040503050406030204" pitchFamily="18" charset="0"/>
                            </a:rPr>
                            <m:t>)(3+2</m:t>
                          </m:r>
                          <m:r>
                            <a:rPr lang="en-GB" sz="4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4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sz="4400" i="1">
                              <a:latin typeface="Cambria Math" panose="02040503050406030204" pitchFamily="18" charset="0"/>
                            </a:rPr>
                            <m:t>9+4</m:t>
                          </m:r>
                        </m:den>
                      </m:f>
                      <m:r>
                        <m:rPr>
                          <m:nor/>
                        </m:rPr>
                        <a:rPr lang="vi-VN" sz="4400"/>
                        <m:t>=</m:t>
                      </m:r>
                      <m:f>
                        <m:fPr>
                          <m:ctrlPr>
                            <a:rPr lang="vi-VN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4400" i="1">
                              <a:latin typeface="Cambria Math" panose="02040503050406030204" pitchFamily="18" charset="0"/>
                            </a:rPr>
                            <m:t>5+12</m:t>
                          </m:r>
                          <m:r>
                            <a:rPr lang="vi-VN" sz="4400" i="1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vi-VN" sz="4400" i="1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vi-VN" sz="4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6439" y="10429147"/>
                <a:ext cx="10405541" cy="139326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7394" name="Picture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3793787" y="9067800"/>
            <a:ext cx="6885055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49513" name="Object 9"/>
          <p:cNvGraphicFramePr>
            <a:graphicFrameLocks noChangeAspect="1"/>
          </p:cNvGraphicFramePr>
          <p:nvPr/>
        </p:nvGraphicFramePr>
        <p:xfrm>
          <a:off x="2058987" y="9453563"/>
          <a:ext cx="7545387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490" name="Equation" r:id="rId12" imgW="1498320" imgH="177480" progId="Equation.DSMT4">
                  <p:embed/>
                </p:oleObj>
              </mc:Choice>
              <mc:Fallback>
                <p:oleObj name="Equation" r:id="rId12" imgW="1498320" imgH="177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8987" y="9453563"/>
                        <a:ext cx="7545387" cy="68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186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119" grpId="0" animBg="1"/>
      <p:bldP spid="154" grpId="0" animBg="1"/>
      <p:bldP spid="2" grpId="0" animBg="1"/>
      <p:bldP spid="53" grpId="0" animBg="1"/>
      <p:bldP spid="54" grpId="0" animBg="1"/>
      <p:bldP spid="55" grpId="0" animBg="1"/>
      <p:bldP spid="57" grpId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1"/>
          <p:cNvGrpSpPr/>
          <p:nvPr/>
        </p:nvGrpSpPr>
        <p:grpSpPr>
          <a:xfrm>
            <a:off x="1175356" y="7924778"/>
            <a:ext cx="22139783" cy="5376843"/>
            <a:chOff x="1205494" y="6947472"/>
            <a:chExt cx="22139783" cy="6539928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4" name="Group 150"/>
            <p:cNvGrpSpPr/>
            <p:nvPr/>
          </p:nvGrpSpPr>
          <p:grpSpPr>
            <a:xfrm>
              <a:off x="1205494" y="6947472"/>
              <a:ext cx="3322466" cy="782727"/>
              <a:chOff x="1205494" y="6947472"/>
              <a:chExt cx="3322466" cy="782727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147887" y="7023100"/>
                <a:ext cx="211189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36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147"/>
          <p:cNvGrpSpPr/>
          <p:nvPr/>
        </p:nvGrpSpPr>
        <p:grpSpPr>
          <a:xfrm>
            <a:off x="992186" y="1981200"/>
            <a:ext cx="22353091" cy="5517633"/>
            <a:chOff x="992187" y="2564544"/>
            <a:chExt cx="22353091" cy="5517633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5415177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278">
                <a:defRPr/>
              </a:pPr>
              <a:endParaRPr lang="en-US" sz="3200"/>
            </a:p>
          </p:txBody>
        </p:sp>
        <p:grpSp>
          <p:nvGrpSpPr>
            <p:cNvPr id="13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278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278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4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278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278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  5</a:t>
                </a:r>
              </a:p>
            </p:txBody>
          </p:sp>
        </p:grpSp>
      </p:grpSp>
      <p:sp>
        <p:nvSpPr>
          <p:cNvPr id="56" name="Rectangle 5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5787" y="9376220"/>
            <a:ext cx="7879199" cy="769441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62" name="Rectangle 6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62589" y="8586563"/>
            <a:ext cx="2500891" cy="769441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119" name="Rectangle 11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85010" y="2577662"/>
            <a:ext cx="15725602" cy="830997"/>
          </a:xfrm>
          <a:prstGeom prst="rect">
            <a:avLst/>
          </a:prstGeom>
          <a:blipFill rotWithShape="0">
            <a:blip r:embed="rId6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154" name="Oval 153"/>
          <p:cNvSpPr/>
          <p:nvPr/>
        </p:nvSpPr>
        <p:spPr>
          <a:xfrm>
            <a:off x="9139694" y="5632907"/>
            <a:ext cx="1072693" cy="1072693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85010" y="4434038"/>
            <a:ext cx="5486401" cy="830997"/>
          </a:xfrm>
          <a:prstGeom prst="rect">
            <a:avLst/>
          </a:prstGeom>
          <a:blipFill rotWithShape="0">
            <a:blip r:embed="rId7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53" name="Rectangle 5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078787" y="4428666"/>
            <a:ext cx="5486401" cy="830997"/>
          </a:xfrm>
          <a:prstGeom prst="rect">
            <a:avLst/>
          </a:prstGeom>
          <a:blipFill rotWithShape="0">
            <a:blip r:embed="rId8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54" name="Rectangle 5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49527" y="5785986"/>
            <a:ext cx="5486401" cy="830997"/>
          </a:xfrm>
          <a:prstGeom prst="rect">
            <a:avLst/>
          </a:prstGeom>
          <a:blipFill rotWithShape="0">
            <a:blip r:embed="rId9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55" name="Rectangle 5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078787" y="5779870"/>
            <a:ext cx="5486401" cy="830997"/>
          </a:xfrm>
          <a:prstGeom prst="rect">
            <a:avLst/>
          </a:prstGeom>
          <a:blipFill rotWithShape="0">
            <a:blip r:embed="rId10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6" name="Rectangle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12528" y="10202339"/>
            <a:ext cx="7851573" cy="1382045"/>
          </a:xfrm>
          <a:prstGeom prst="rect">
            <a:avLst/>
          </a:prstGeom>
          <a:blipFill rotWithShape="0">
            <a:blip r:embed="rId11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5" name="Rectangle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125787" y="3396765"/>
            <a:ext cx="20204903" cy="830997"/>
          </a:xfrm>
          <a:prstGeom prst="rect">
            <a:avLst/>
          </a:prstGeom>
          <a:blipFill rotWithShape="0">
            <a:blip r:embed="rId12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pic>
        <p:nvPicPr>
          <p:cNvPr id="59" name="Picture 58"/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488987" y="4419600"/>
            <a:ext cx="9507253" cy="883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39503" y="11955870"/>
            <a:ext cx="3331233" cy="948208"/>
          </a:xfrm>
          <a:prstGeom prst="rect">
            <a:avLst/>
          </a:prstGeom>
          <a:blipFill rotWithShape="0">
            <a:blip r:embed="rId14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graphicFrame>
        <p:nvGraphicFramePr>
          <p:cNvPr id="149513" name="Object 9"/>
          <p:cNvGraphicFramePr>
            <a:graphicFrameLocks noChangeAspect="1"/>
          </p:cNvGraphicFramePr>
          <p:nvPr/>
        </p:nvGraphicFramePr>
        <p:xfrm>
          <a:off x="1625600" y="11528425"/>
          <a:ext cx="5691187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43" name="Equation" r:id="rId15" imgW="1130040" imgH="431640" progId="Equation.DSMT4">
                  <p:embed/>
                </p:oleObj>
              </mc:Choice>
              <mc:Fallback>
                <p:oleObj name="Equation" r:id="rId15" imgW="113004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11528425"/>
                        <a:ext cx="5691187" cy="165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566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62" grpId="0" animBg="1"/>
      <p:bldP spid="119" grpId="0" animBg="1"/>
      <p:bldP spid="154" grpId="0" animBg="1"/>
      <p:bldP spid="2" grpId="0" animBg="1"/>
      <p:bldP spid="53" grpId="0" animBg="1"/>
      <p:bldP spid="54" grpId="0" animBg="1"/>
      <p:bldP spid="55" grpId="0" animBg="1"/>
      <p:bldP spid="6" grpId="0" animBg="1"/>
      <p:bldP spid="5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79175" y="1339150"/>
            <a:ext cx="17896612" cy="1327850"/>
          </a:xfrm>
          <a:prstGeom prst="rect">
            <a:avLst/>
          </a:prstGeom>
          <a:noFill/>
        </p:spPr>
        <p:txBody>
          <a:bodyPr wrap="square" lIns="217728" tIns="108864" rIns="217728" bIns="108864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en-US" sz="7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HƯỚNG DẪN HỌC TẬP</a:t>
            </a:r>
          </a:p>
        </p:txBody>
      </p:sp>
      <p:graphicFrame>
        <p:nvGraphicFramePr>
          <p:cNvPr id="150545" name="Object 17"/>
          <p:cNvGraphicFramePr>
            <a:graphicFrameLocks noChangeAspect="1"/>
          </p:cNvGraphicFramePr>
          <p:nvPr/>
        </p:nvGraphicFramePr>
        <p:xfrm>
          <a:off x="2310420" y="2717800"/>
          <a:ext cx="13959116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0" name="Equation" r:id="rId3" imgW="2120760" imgH="203040" progId="Equation.DSMT4">
                  <p:embed/>
                </p:oleObj>
              </mc:Choice>
              <mc:Fallback>
                <p:oleObj name="Equation" r:id="rId3" imgW="2120760" imgH="2030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0420" y="2717800"/>
                        <a:ext cx="13959116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7"/>
          <p:cNvGraphicFramePr>
            <a:graphicFrameLocks noChangeAspect="1"/>
          </p:cNvGraphicFramePr>
          <p:nvPr/>
        </p:nvGraphicFramePr>
        <p:xfrm>
          <a:off x="2043683" y="3784600"/>
          <a:ext cx="15800857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1" name="Equation" r:id="rId5" imgW="2400120" imgH="203040" progId="Equation.DSMT4">
                  <p:embed/>
                </p:oleObj>
              </mc:Choice>
              <mc:Fallback>
                <p:oleObj name="Equation" r:id="rId5" imgW="240012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683" y="3784600"/>
                        <a:ext cx="15800857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7"/>
          <p:cNvGraphicFramePr>
            <a:graphicFrameLocks noChangeAspect="1"/>
          </p:cNvGraphicFramePr>
          <p:nvPr/>
        </p:nvGraphicFramePr>
        <p:xfrm>
          <a:off x="2043683" y="5003800"/>
          <a:ext cx="19729902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2" name="Equation" r:id="rId7" imgW="2997000" imgH="431640" progId="Equation.DSMT4">
                  <p:embed/>
                </p:oleObj>
              </mc:Choice>
              <mc:Fallback>
                <p:oleObj name="Equation" r:id="rId7" imgW="299700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683" y="5003800"/>
                        <a:ext cx="19729902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7"/>
          <p:cNvGraphicFramePr>
            <a:graphicFrameLocks noChangeAspect="1"/>
          </p:cNvGraphicFramePr>
          <p:nvPr/>
        </p:nvGraphicFramePr>
        <p:xfrm>
          <a:off x="2043684" y="7137400"/>
          <a:ext cx="19979703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3" name="Equation" r:id="rId9" imgW="3035160" imgH="203040" progId="Equation.DSMT4">
                  <p:embed/>
                </p:oleObj>
              </mc:Choice>
              <mc:Fallback>
                <p:oleObj name="Equation" r:id="rId9" imgW="303516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684" y="7137400"/>
                        <a:ext cx="19979703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7"/>
          <p:cNvGraphicFramePr>
            <a:graphicFrameLocks noChangeAspect="1"/>
          </p:cNvGraphicFramePr>
          <p:nvPr/>
        </p:nvGraphicFramePr>
        <p:xfrm>
          <a:off x="2107194" y="8102600"/>
          <a:ext cx="18226872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4" name="Equation" r:id="rId11" imgW="2768400" imgH="203040" progId="Equation.DSMT4">
                  <p:embed/>
                </p:oleObj>
              </mc:Choice>
              <mc:Fallback>
                <p:oleObj name="Equation" r:id="rId11" imgW="276840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7194" y="8102600"/>
                        <a:ext cx="18226872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7"/>
          <p:cNvGraphicFramePr>
            <a:graphicFrameLocks noChangeAspect="1"/>
          </p:cNvGraphicFramePr>
          <p:nvPr/>
        </p:nvGraphicFramePr>
        <p:xfrm>
          <a:off x="2369693" y="9271000"/>
          <a:ext cx="16135333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5" name="Equation" r:id="rId13" imgW="2450880" imgH="203040" progId="Equation.DSMT4">
                  <p:embed/>
                </p:oleObj>
              </mc:Choice>
              <mc:Fallback>
                <p:oleObj name="Equation" r:id="rId13" imgW="245088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9693" y="9271000"/>
                        <a:ext cx="16135333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7"/>
          <p:cNvGraphicFramePr>
            <a:graphicFrameLocks noChangeAspect="1"/>
          </p:cNvGraphicFramePr>
          <p:nvPr/>
        </p:nvGraphicFramePr>
        <p:xfrm>
          <a:off x="2043684" y="10541000"/>
          <a:ext cx="13963351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6" name="Equation" r:id="rId15" imgW="2120760" imgH="203040" progId="Equation.DSMT4">
                  <p:embed/>
                </p:oleObj>
              </mc:Choice>
              <mc:Fallback>
                <p:oleObj name="Equation" r:id="rId15" imgW="212076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684" y="10541000"/>
                        <a:ext cx="13963351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7"/>
          <p:cNvGraphicFramePr>
            <a:graphicFrameLocks noChangeAspect="1"/>
          </p:cNvGraphicFramePr>
          <p:nvPr/>
        </p:nvGraphicFramePr>
        <p:xfrm>
          <a:off x="2246909" y="12014200"/>
          <a:ext cx="17054087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7" name="Equation" r:id="rId17" imgW="2590560" imgH="203040" progId="Equation.DSMT4">
                  <p:embed/>
                </p:oleObj>
              </mc:Choice>
              <mc:Fallback>
                <p:oleObj name="Equation" r:id="rId17" imgW="259056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6909" y="12014200"/>
                        <a:ext cx="17054087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/>
          <p:nvPr/>
        </p:nvGrpSpPr>
        <p:grpSpPr>
          <a:xfrm>
            <a:off x="5106987" y="1371600"/>
            <a:ext cx="9601200" cy="907199"/>
            <a:chOff x="7483861" y="7543801"/>
            <a:chExt cx="14646001" cy="907200"/>
          </a:xfrm>
        </p:grpSpPr>
        <p:sp>
          <p:nvSpPr>
            <p:cNvPr id="13" name="TextBox 12"/>
            <p:cNvSpPr txBox="1"/>
            <p:nvPr/>
          </p:nvSpPr>
          <p:spPr>
            <a:xfrm>
              <a:off x="8993187" y="7620003"/>
              <a:ext cx="13136675" cy="830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KiỂM TRA BÀI CŨ</a:t>
              </a:r>
            </a:p>
          </p:txBody>
        </p:sp>
        <p:sp>
          <p:nvSpPr>
            <p:cNvPr id="15" name="Isosceles Triangle 44"/>
            <p:cNvSpPr/>
            <p:nvPr/>
          </p:nvSpPr>
          <p:spPr>
            <a:xfrm rot="16200000">
              <a:off x="7494128" y="7533534"/>
              <a:ext cx="143688" cy="164221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18"/>
          <p:cNvGrpSpPr/>
          <p:nvPr/>
        </p:nvGrpSpPr>
        <p:grpSpPr>
          <a:xfrm>
            <a:off x="491838" y="2532829"/>
            <a:ext cx="10634949" cy="10344968"/>
            <a:chOff x="1177638" y="2646941"/>
            <a:chExt cx="23512749" cy="2760020"/>
          </a:xfrm>
        </p:grpSpPr>
        <p:sp>
          <p:nvSpPr>
            <p:cNvPr id="20" name="Rounded Rectangle 19"/>
            <p:cNvSpPr/>
            <p:nvPr/>
          </p:nvSpPr>
          <p:spPr>
            <a:xfrm>
              <a:off x="1177638" y="2646941"/>
              <a:ext cx="23512749" cy="2760020"/>
            </a:xfrm>
            <a:prstGeom prst="roundRect">
              <a:avLst>
                <a:gd name="adj" fmla="val 4496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9991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20"/>
            <p:cNvGrpSpPr/>
            <p:nvPr/>
          </p:nvGrpSpPr>
          <p:grpSpPr>
            <a:xfrm>
              <a:off x="1441507" y="2687036"/>
              <a:ext cx="6166219" cy="271520"/>
              <a:chOff x="1441507" y="2687036"/>
              <a:chExt cx="6166219" cy="271520"/>
            </a:xfrm>
          </p:grpSpPr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 rot="16200000" flipV="1">
                <a:off x="4347583" y="-219040"/>
                <a:ext cx="271520" cy="6083671"/>
              </a:xfrm>
              <a:prstGeom prst="round1Rect">
                <a:avLst/>
              </a:prstGeom>
              <a:solidFill>
                <a:srgbClr val="999158"/>
              </a:solidFill>
              <a:ln w="57150">
                <a:solidFill>
                  <a:srgbClr val="99915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149148" y="2722272"/>
                <a:ext cx="5458578" cy="2052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 hỏi </a:t>
                </a:r>
                <a:endParaRPr lang="en-US" sz="3600" i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3" name="Rectangle 21"/>
              <p:cNvSpPr>
                <a:spLocks noChangeArrowheads="1"/>
              </p:cNvSpPr>
              <p:nvPr/>
            </p:nvSpPr>
            <p:spPr bwMode="auto">
              <a:xfrm>
                <a:off x="1671855" y="2758933"/>
                <a:ext cx="327276" cy="53201"/>
              </a:xfrm>
              <a:prstGeom prst="rect">
                <a:avLst/>
              </a:prstGeom>
              <a:solidFill>
                <a:srgbClr val="99915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33"/>
          <p:cNvGrpSpPr/>
          <p:nvPr/>
        </p:nvGrpSpPr>
        <p:grpSpPr>
          <a:xfrm>
            <a:off x="11736387" y="2237678"/>
            <a:ext cx="11507787" cy="10716322"/>
            <a:chOff x="1222851" y="5348142"/>
            <a:chExt cx="23543736" cy="6434132"/>
          </a:xfrm>
        </p:grpSpPr>
        <p:sp>
          <p:nvSpPr>
            <p:cNvPr id="35" name="Rounded Rectangle 34"/>
            <p:cNvSpPr/>
            <p:nvPr/>
          </p:nvSpPr>
          <p:spPr>
            <a:xfrm>
              <a:off x="1224549" y="5601638"/>
              <a:ext cx="23542038" cy="6180636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60"/>
            <p:cNvGrpSpPr/>
            <p:nvPr/>
          </p:nvGrpSpPr>
          <p:grpSpPr>
            <a:xfrm>
              <a:off x="1222851" y="5348142"/>
              <a:ext cx="9042042" cy="824433"/>
              <a:chOff x="1224542" y="6322793"/>
              <a:chExt cx="9043087" cy="828636"/>
            </a:xfrm>
          </p:grpSpPr>
          <p:sp>
            <p:nvSpPr>
              <p:cNvPr id="39" name="Freeform 20"/>
              <p:cNvSpPr>
                <a:spLocks/>
              </p:cNvSpPr>
              <p:nvPr/>
            </p:nvSpPr>
            <p:spPr bwMode="auto">
              <a:xfrm rot="16200000" flipV="1">
                <a:off x="5617626" y="2501420"/>
                <a:ext cx="828630" cy="8471376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871138" y="6485416"/>
                <a:ext cx="6928745" cy="464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Trả lời </a:t>
                </a:r>
              </a:p>
            </p:txBody>
          </p:sp>
          <p:sp>
            <p:nvSpPr>
              <p:cNvPr id="42" name="Round Diagonal Corner Rectangle 41"/>
              <p:cNvSpPr/>
              <p:nvPr/>
            </p:nvSpPr>
            <p:spPr>
              <a:xfrm flipV="1">
                <a:off x="1224542" y="6322799"/>
                <a:ext cx="777240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15"/>
              <p:cNvSpPr>
                <a:spLocks noEditPoints="1"/>
              </p:cNvSpPr>
              <p:nvPr/>
            </p:nvSpPr>
            <p:spPr bwMode="auto">
              <a:xfrm>
                <a:off x="1376941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8" name="TextBox 17"/>
          <p:cNvSpPr txBox="1"/>
          <p:nvPr/>
        </p:nvSpPr>
        <p:spPr>
          <a:xfrm>
            <a:off x="533400" y="4114800"/>
            <a:ext cx="102885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ahoma" pitchFamily="34" charset="0"/>
                <a:ea typeface="Tahoma" pitchFamily="34" charset="0"/>
                <a:cs typeface="Tahoma" pitchFamily="34" charset="0"/>
              </a:rPr>
              <a:t>Cho số phức z = a + bi ( a, b là số thực)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5800" y="5974140"/>
            <a:ext cx="102885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ahoma" pitchFamily="34" charset="0"/>
                <a:ea typeface="Tahoma" pitchFamily="34" charset="0"/>
                <a:cs typeface="Tahoma" pitchFamily="34" charset="0"/>
              </a:rPr>
              <a:t>+) Phần thực và phần ảo của z?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7387" y="7398603"/>
            <a:ext cx="102885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ahoma" pitchFamily="34" charset="0"/>
                <a:ea typeface="Tahoma" pitchFamily="34" charset="0"/>
                <a:cs typeface="Tahoma" pitchFamily="34" charset="0"/>
              </a:rPr>
              <a:t>+) Số phức liên hợp của z?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7387" y="8991600"/>
            <a:ext cx="102885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ahoma" pitchFamily="34" charset="0"/>
                <a:ea typeface="Tahoma" pitchFamily="34" charset="0"/>
                <a:cs typeface="Tahoma" pitchFamily="34" charset="0"/>
              </a:rPr>
              <a:t>+) Môđun của số phức z 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344400" y="6096000"/>
            <a:ext cx="102885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ahoma" pitchFamily="34" charset="0"/>
                <a:ea typeface="Tahoma" pitchFamily="34" charset="0"/>
                <a:cs typeface="Tahoma" pitchFamily="34" charset="0"/>
              </a:rPr>
              <a:t>+) Phần thực là a và phần ảo là b.</a:t>
            </a:r>
          </a:p>
        </p:txBody>
      </p:sp>
      <p:graphicFrame>
        <p:nvGraphicFramePr>
          <p:cNvPr id="149513" name="Object 9"/>
          <p:cNvGraphicFramePr>
            <a:graphicFrameLocks noChangeAspect="1"/>
          </p:cNvGraphicFramePr>
          <p:nvPr/>
        </p:nvGraphicFramePr>
        <p:xfrm>
          <a:off x="12345987" y="7446963"/>
          <a:ext cx="5110162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4" name="Equation" r:id="rId4" imgW="876240" imgH="228600" progId="Equation.DSMT4">
                  <p:embed/>
                </p:oleObj>
              </mc:Choice>
              <mc:Fallback>
                <p:oleObj name="Equation" r:id="rId4" imgW="87624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45987" y="7446963"/>
                        <a:ext cx="5110162" cy="101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12307887" y="8648700"/>
          <a:ext cx="6591300" cy="135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5" name="Equation" r:id="rId6" imgW="1130040" imgH="304560" progId="Equation.DSMT4">
                  <p:embed/>
                </p:oleObj>
              </mc:Choice>
              <mc:Fallback>
                <p:oleObj name="Equation" r:id="rId6" imgW="1130040" imgH="3045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07887" y="8648700"/>
                        <a:ext cx="6591300" cy="1350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442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/>
          <p:nvPr/>
        </p:nvGrpSpPr>
        <p:grpSpPr>
          <a:xfrm>
            <a:off x="5106987" y="1371600"/>
            <a:ext cx="9601200" cy="907199"/>
            <a:chOff x="7483861" y="7543801"/>
            <a:chExt cx="14646001" cy="907200"/>
          </a:xfrm>
        </p:grpSpPr>
        <p:sp>
          <p:nvSpPr>
            <p:cNvPr id="13" name="TextBox 12"/>
            <p:cNvSpPr txBox="1"/>
            <p:nvPr/>
          </p:nvSpPr>
          <p:spPr>
            <a:xfrm>
              <a:off x="8993187" y="7620003"/>
              <a:ext cx="13136675" cy="830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KiỂM TRA BÀI CŨ</a:t>
              </a:r>
            </a:p>
          </p:txBody>
        </p:sp>
        <p:sp>
          <p:nvSpPr>
            <p:cNvPr id="15" name="Isosceles Triangle 44"/>
            <p:cNvSpPr/>
            <p:nvPr/>
          </p:nvSpPr>
          <p:spPr>
            <a:xfrm rot="16200000">
              <a:off x="7494128" y="7533534"/>
              <a:ext cx="143688" cy="164221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18"/>
          <p:cNvGrpSpPr/>
          <p:nvPr/>
        </p:nvGrpSpPr>
        <p:grpSpPr>
          <a:xfrm>
            <a:off x="491838" y="2532829"/>
            <a:ext cx="10634949" cy="10344968"/>
            <a:chOff x="1177638" y="2646941"/>
            <a:chExt cx="23512749" cy="2760020"/>
          </a:xfrm>
        </p:grpSpPr>
        <p:sp>
          <p:nvSpPr>
            <p:cNvPr id="20" name="Rounded Rectangle 19"/>
            <p:cNvSpPr/>
            <p:nvPr/>
          </p:nvSpPr>
          <p:spPr>
            <a:xfrm>
              <a:off x="1177638" y="2646941"/>
              <a:ext cx="23512749" cy="2760020"/>
            </a:xfrm>
            <a:prstGeom prst="roundRect">
              <a:avLst>
                <a:gd name="adj" fmla="val 4496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9991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20"/>
            <p:cNvGrpSpPr/>
            <p:nvPr/>
          </p:nvGrpSpPr>
          <p:grpSpPr>
            <a:xfrm>
              <a:off x="1441507" y="2687036"/>
              <a:ext cx="6290259" cy="271520"/>
              <a:chOff x="1441507" y="2687036"/>
              <a:chExt cx="6290259" cy="271520"/>
            </a:xfrm>
          </p:grpSpPr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 rot="16200000" flipV="1">
                <a:off x="4347583" y="-219040"/>
                <a:ext cx="271520" cy="6083671"/>
              </a:xfrm>
              <a:prstGeom prst="round1Rect">
                <a:avLst/>
              </a:prstGeom>
              <a:solidFill>
                <a:srgbClr val="999158"/>
              </a:solidFill>
              <a:ln w="57150">
                <a:solidFill>
                  <a:srgbClr val="99915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149148" y="2722272"/>
                <a:ext cx="5582618" cy="2052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i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Áp dụng</a:t>
                </a:r>
                <a:endParaRPr lang="en-US" sz="3600" i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3" name="Rectangle 21"/>
              <p:cNvSpPr>
                <a:spLocks noChangeArrowheads="1"/>
              </p:cNvSpPr>
              <p:nvPr/>
            </p:nvSpPr>
            <p:spPr bwMode="auto">
              <a:xfrm>
                <a:off x="1671855" y="2758933"/>
                <a:ext cx="327276" cy="53201"/>
              </a:xfrm>
              <a:prstGeom prst="rect">
                <a:avLst/>
              </a:prstGeom>
              <a:solidFill>
                <a:srgbClr val="99915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33"/>
          <p:cNvGrpSpPr/>
          <p:nvPr/>
        </p:nvGrpSpPr>
        <p:grpSpPr>
          <a:xfrm>
            <a:off x="11736387" y="2237678"/>
            <a:ext cx="11507787" cy="10716322"/>
            <a:chOff x="1222851" y="5348142"/>
            <a:chExt cx="23543736" cy="6434132"/>
          </a:xfrm>
        </p:grpSpPr>
        <p:sp>
          <p:nvSpPr>
            <p:cNvPr id="35" name="Rounded Rectangle 34"/>
            <p:cNvSpPr/>
            <p:nvPr/>
          </p:nvSpPr>
          <p:spPr>
            <a:xfrm>
              <a:off x="1224549" y="5601638"/>
              <a:ext cx="23542038" cy="6180636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60"/>
            <p:cNvGrpSpPr/>
            <p:nvPr/>
          </p:nvGrpSpPr>
          <p:grpSpPr>
            <a:xfrm>
              <a:off x="1222851" y="5348142"/>
              <a:ext cx="9042042" cy="824433"/>
              <a:chOff x="1224542" y="6322793"/>
              <a:chExt cx="9043087" cy="828636"/>
            </a:xfrm>
          </p:grpSpPr>
          <p:sp>
            <p:nvSpPr>
              <p:cNvPr id="39" name="Freeform 20"/>
              <p:cNvSpPr>
                <a:spLocks/>
              </p:cNvSpPr>
              <p:nvPr/>
            </p:nvSpPr>
            <p:spPr bwMode="auto">
              <a:xfrm rot="16200000" flipV="1">
                <a:off x="5617626" y="2501420"/>
                <a:ext cx="828630" cy="8471376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871138" y="6485416"/>
                <a:ext cx="6928745" cy="464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</a:p>
            </p:txBody>
          </p:sp>
          <p:sp>
            <p:nvSpPr>
              <p:cNvPr id="42" name="Round Diagonal Corner Rectangle 41"/>
              <p:cNvSpPr/>
              <p:nvPr/>
            </p:nvSpPr>
            <p:spPr>
              <a:xfrm flipV="1">
                <a:off x="1224542" y="6322799"/>
                <a:ext cx="777240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15"/>
              <p:cNvSpPr>
                <a:spLocks noEditPoints="1"/>
              </p:cNvSpPr>
              <p:nvPr/>
            </p:nvSpPr>
            <p:spPr bwMode="auto">
              <a:xfrm>
                <a:off x="1376941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aphicFrame>
        <p:nvGraphicFramePr>
          <p:cNvPr id="149513" name="Object 9"/>
          <p:cNvGraphicFramePr>
            <a:graphicFrameLocks noChangeAspect="1"/>
          </p:cNvGraphicFramePr>
          <p:nvPr/>
        </p:nvGraphicFramePr>
        <p:xfrm>
          <a:off x="12272963" y="3952875"/>
          <a:ext cx="7997825" cy="236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1" name="Equation" r:id="rId4" imgW="1371600" imgH="533160" progId="Equation.DSMT4">
                  <p:embed/>
                </p:oleObj>
              </mc:Choice>
              <mc:Fallback>
                <p:oleObj name="Equation" r:id="rId4" imgW="1371600" imgH="5331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72963" y="3952875"/>
                        <a:ext cx="7997825" cy="236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26"/>
          <p:cNvGrpSpPr/>
          <p:nvPr/>
        </p:nvGrpSpPr>
        <p:grpSpPr>
          <a:xfrm>
            <a:off x="533400" y="7256463"/>
            <a:ext cx="10288587" cy="1811337"/>
            <a:chOff x="533400" y="4114800"/>
            <a:chExt cx="10288587" cy="1811337"/>
          </a:xfrm>
        </p:grpSpPr>
        <p:sp>
          <p:nvSpPr>
            <p:cNvPr id="18" name="TextBox 17"/>
            <p:cNvSpPr txBox="1"/>
            <p:nvPr/>
          </p:nvSpPr>
          <p:spPr>
            <a:xfrm>
              <a:off x="533400" y="4114800"/>
              <a:ext cx="1028858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Cho số phức z = 1-i</a:t>
              </a:r>
            </a:p>
            <a:p>
              <a:r>
                <a:rPr lang="en-US" sz="4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Tìm môđun  </a:t>
              </a:r>
            </a:p>
          </p:txBody>
        </p:sp>
        <p:graphicFrame>
          <p:nvGraphicFramePr>
            <p:cNvPr id="8" name="Object 9"/>
            <p:cNvGraphicFramePr>
              <a:graphicFrameLocks noChangeAspect="1"/>
            </p:cNvGraphicFramePr>
            <p:nvPr/>
          </p:nvGraphicFramePr>
          <p:xfrm>
            <a:off x="3811587" y="4800600"/>
            <a:ext cx="4495800" cy="1125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72" name="Equation" r:id="rId6" imgW="901440" imgH="253800" progId="Equation.DSMT4">
                    <p:embed/>
                  </p:oleObj>
                </mc:Choice>
                <mc:Fallback>
                  <p:oleObj name="Equation" r:id="rId6" imgW="901440" imgH="2538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1587" y="4800600"/>
                          <a:ext cx="4495800" cy="11255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13193712" y="6629400"/>
          <a:ext cx="5629275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3" name="Equation" r:id="rId8" imgW="965160" imgH="215640" progId="Equation.DSMT4">
                  <p:embed/>
                </p:oleObj>
              </mc:Choice>
              <mc:Fallback>
                <p:oleObj name="Equation" r:id="rId8" imgW="965160" imgH="215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3712" y="6629400"/>
                        <a:ext cx="5629275" cy="957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3276262" y="7899400"/>
          <a:ext cx="31845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4" name="Equation" r:id="rId10" imgW="545760" imgH="177480" progId="Equation.DSMT4">
                  <p:embed/>
                </p:oleObj>
              </mc:Choice>
              <mc:Fallback>
                <p:oleObj name="Equation" r:id="rId10" imgW="54576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6262" y="7899400"/>
                        <a:ext cx="3184525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12719049" y="9337675"/>
          <a:ext cx="5037138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5" name="Equation" r:id="rId12" imgW="863280" imgH="279360" progId="Equation.DSMT4">
                  <p:embed/>
                </p:oleObj>
              </mc:Choice>
              <mc:Fallback>
                <p:oleObj name="Equation" r:id="rId12" imgW="863280" imgH="2793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9049" y="9337675"/>
                        <a:ext cx="5037138" cy="1236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442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26"/>
          <p:cNvGrpSpPr/>
          <p:nvPr/>
        </p:nvGrpSpPr>
        <p:grpSpPr>
          <a:xfrm>
            <a:off x="1220787" y="1676400"/>
            <a:ext cx="16396516" cy="907201"/>
            <a:chOff x="7459670" y="7543799"/>
            <a:chExt cx="14851072" cy="907200"/>
          </a:xfrm>
        </p:grpSpPr>
        <p:sp>
          <p:nvSpPr>
            <p:cNvPr id="92" name="TextBox 91"/>
            <p:cNvSpPr txBox="1"/>
            <p:nvPr/>
          </p:nvSpPr>
          <p:spPr>
            <a:xfrm>
              <a:off x="8993186" y="7620003"/>
              <a:ext cx="13317556" cy="830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TỔNG VÀ TÍCH CỦA HAI SỐ PHỨC LIÊN HỢP</a:t>
              </a:r>
            </a:p>
          </p:txBody>
        </p:sp>
        <p:grpSp>
          <p:nvGrpSpPr>
            <p:cNvPr id="93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94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5" name="Group 29"/>
              <p:cNvGrpSpPr/>
              <p:nvPr/>
            </p:nvGrpSpPr>
            <p:grpSpPr>
              <a:xfrm>
                <a:off x="7469187" y="7640056"/>
                <a:ext cx="1371600" cy="776590"/>
                <a:chOff x="7469187" y="7640056"/>
                <a:chExt cx="1371600" cy="776590"/>
              </a:xfrm>
            </p:grpSpPr>
            <p:sp>
              <p:nvSpPr>
                <p:cNvPr id="96" name="Round Same Side Corner Rectangle 95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TextBox 96"/>
                <p:cNvSpPr txBox="1"/>
                <p:nvPr/>
              </p:nvSpPr>
              <p:spPr>
                <a:xfrm>
                  <a:off x="7928211" y="7640056"/>
                  <a:ext cx="408277" cy="7540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  <p:grpSp>
        <p:nvGrpSpPr>
          <p:cNvPr id="115" name="Group 114"/>
          <p:cNvGrpSpPr/>
          <p:nvPr/>
        </p:nvGrpSpPr>
        <p:grpSpPr>
          <a:xfrm>
            <a:off x="491844" y="2680270"/>
            <a:ext cx="23512749" cy="3810000"/>
            <a:chOff x="1177638" y="2491133"/>
            <a:chExt cx="23512749" cy="2915828"/>
          </a:xfrm>
        </p:grpSpPr>
        <p:sp>
          <p:nvSpPr>
            <p:cNvPr id="116" name="Rounded Rectangle 115"/>
            <p:cNvSpPr/>
            <p:nvPr/>
          </p:nvSpPr>
          <p:spPr>
            <a:xfrm>
              <a:off x="1177638" y="2895122"/>
              <a:ext cx="23512749" cy="2511839"/>
            </a:xfrm>
            <a:prstGeom prst="roundRect">
              <a:avLst>
                <a:gd name="adj" fmla="val 4496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9991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20"/>
            <p:cNvGrpSpPr/>
            <p:nvPr/>
          </p:nvGrpSpPr>
          <p:grpSpPr>
            <a:xfrm>
              <a:off x="1177638" y="2491133"/>
              <a:ext cx="4570917" cy="926681"/>
              <a:chOff x="1177638" y="2491133"/>
              <a:chExt cx="4570917" cy="926681"/>
            </a:xfrm>
          </p:grpSpPr>
          <p:sp>
            <p:nvSpPr>
              <p:cNvPr id="118" name="Freeform 20"/>
              <p:cNvSpPr>
                <a:spLocks/>
              </p:cNvSpPr>
              <p:nvPr/>
            </p:nvSpPr>
            <p:spPr bwMode="auto">
              <a:xfrm rot="16200000" flipV="1">
                <a:off x="3270305" y="941181"/>
                <a:ext cx="767196" cy="4125355"/>
              </a:xfrm>
              <a:prstGeom prst="round1Rect">
                <a:avLst/>
              </a:prstGeom>
              <a:solidFill>
                <a:srgbClr val="999158"/>
              </a:solidFill>
              <a:ln w="57150">
                <a:solidFill>
                  <a:srgbClr val="99915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982781" y="2663761"/>
                <a:ext cx="3765774" cy="7540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Hoạt động 1</a:t>
                </a:r>
                <a:r>
                  <a:rPr lang="vi-VN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:</a:t>
                </a:r>
                <a:endParaRPr lang="en-US" sz="3600" i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0" name="Round Diagonal Corner Rectangle 119"/>
              <p:cNvSpPr/>
              <p:nvPr/>
            </p:nvSpPr>
            <p:spPr>
              <a:xfrm flipV="1">
                <a:off x="1177638" y="2491133"/>
                <a:ext cx="912132" cy="888687"/>
              </a:xfrm>
              <a:prstGeom prst="round2DiagRect">
                <a:avLst/>
              </a:prstGeom>
              <a:solidFill>
                <a:schemeClr val="bg1"/>
              </a:solidFill>
              <a:ln w="63500">
                <a:solidFill>
                  <a:srgbClr val="99915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1" name="Group 2"/>
              <p:cNvGrpSpPr/>
              <p:nvPr/>
            </p:nvGrpSpPr>
            <p:grpSpPr>
              <a:xfrm>
                <a:off x="1305334" y="2598004"/>
                <a:ext cx="693830" cy="641071"/>
                <a:chOff x="7440266" y="3398551"/>
                <a:chExt cx="757238" cy="765175"/>
              </a:xfrm>
              <a:solidFill>
                <a:srgbClr val="999158"/>
              </a:solidFill>
            </p:grpSpPr>
            <p:sp>
              <p:nvSpPr>
                <p:cNvPr id="122" name="Freeform 15"/>
                <p:cNvSpPr>
                  <a:spLocks noEditPoints="1"/>
                </p:cNvSpPr>
                <p:nvPr/>
              </p:nvSpPr>
              <p:spPr bwMode="auto">
                <a:xfrm>
                  <a:off x="7440266" y="3436651"/>
                  <a:ext cx="344488" cy="344488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" name="Freeform 16"/>
                <p:cNvSpPr>
                  <a:spLocks noEditPoints="1"/>
                </p:cNvSpPr>
                <p:nvPr/>
              </p:nvSpPr>
              <p:spPr bwMode="auto">
                <a:xfrm>
                  <a:off x="7440266" y="3814476"/>
                  <a:ext cx="344488" cy="349250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" name="Freeform 17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" name="Rectangle 18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Rectangle 19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" name="Rectangle 20"/>
                <p:cNvSpPr>
                  <a:spLocks noChangeArrowheads="1"/>
                </p:cNvSpPr>
                <p:nvPr/>
              </p:nvSpPr>
              <p:spPr bwMode="auto">
                <a:xfrm>
                  <a:off x="7840316" y="3973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" name="Rectangle 21"/>
                <p:cNvSpPr>
                  <a:spLocks noChangeArrowheads="1"/>
                </p:cNvSpPr>
                <p:nvPr/>
              </p:nvSpPr>
              <p:spPr bwMode="auto">
                <a:xfrm>
                  <a:off x="7840316" y="3590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12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70751" y="3967733"/>
            <a:ext cx="18171636" cy="229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0" name="Group 129"/>
          <p:cNvGrpSpPr/>
          <p:nvPr/>
        </p:nvGrpSpPr>
        <p:grpSpPr>
          <a:xfrm>
            <a:off x="1205493" y="6795070"/>
            <a:ext cx="22139784" cy="6539928"/>
            <a:chOff x="1205494" y="6947472"/>
            <a:chExt cx="22139783" cy="6539928"/>
          </a:xfrm>
        </p:grpSpPr>
        <p:sp>
          <p:nvSpPr>
            <p:cNvPr id="131" name="Rounded Rectangle 130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00" dirty="0"/>
            </a:p>
          </p:txBody>
        </p:sp>
        <p:grpSp>
          <p:nvGrpSpPr>
            <p:cNvPr id="132" name="Group 150"/>
            <p:cNvGrpSpPr/>
            <p:nvPr/>
          </p:nvGrpSpPr>
          <p:grpSpPr>
            <a:xfrm>
              <a:off x="1205494" y="6947472"/>
              <a:ext cx="3322466" cy="782727"/>
              <a:chOff x="1205494" y="6947472"/>
              <a:chExt cx="3322466" cy="782727"/>
            </a:xfrm>
          </p:grpSpPr>
          <p:sp>
            <p:nvSpPr>
              <p:cNvPr id="133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100" dirty="0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2147886" y="7023100"/>
                <a:ext cx="211189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</a:p>
            </p:txBody>
          </p:sp>
          <p:sp>
            <p:nvSpPr>
              <p:cNvPr id="135" name="Round Diagonal Corner Rectangle 134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100" dirty="0"/>
              </a:p>
            </p:txBody>
          </p:sp>
          <p:sp>
            <p:nvSpPr>
              <p:cNvPr id="136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37" name="Rectangle 136"/>
          <p:cNvSpPr/>
          <p:nvPr/>
        </p:nvSpPr>
        <p:spPr>
          <a:xfrm>
            <a:off x="12520313" y="7292949"/>
            <a:ext cx="8969674" cy="707838"/>
          </a:xfrm>
          <a:prstGeom prst="rect">
            <a:avLst/>
          </a:prstGeom>
        </p:spPr>
        <p:txBody>
          <a:bodyPr wrap="square" lIns="91391" tIns="45696" rIns="91391" bIns="45696">
            <a:spAutoFit/>
          </a:bodyPr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Nhận xét</a:t>
            </a:r>
            <a:endParaRPr lang="vi-VN" sz="4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38" name="Straight Connector 137"/>
          <p:cNvCxnSpPr/>
          <p:nvPr/>
        </p:nvCxnSpPr>
        <p:spPr>
          <a:xfrm>
            <a:off x="12277433" y="7027056"/>
            <a:ext cx="0" cy="638414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9" name="Object 39"/>
          <p:cNvGraphicFramePr>
            <a:graphicFrameLocks noChangeAspect="1"/>
          </p:cNvGraphicFramePr>
          <p:nvPr/>
        </p:nvGraphicFramePr>
        <p:xfrm>
          <a:off x="2516187" y="9220198"/>
          <a:ext cx="6127750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7" name="Equation" r:id="rId5" imgW="2095200" imgH="380880" progId="Equation.DSMT4">
                  <p:embed/>
                </p:oleObj>
              </mc:Choice>
              <mc:Fallback>
                <p:oleObj name="Equation" r:id="rId5" imgW="2095200" imgH="38088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6187" y="9220198"/>
                        <a:ext cx="6127750" cy="1116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" name="Object 39"/>
          <p:cNvGraphicFramePr>
            <a:graphicFrameLocks noChangeAspect="1"/>
          </p:cNvGraphicFramePr>
          <p:nvPr/>
        </p:nvGraphicFramePr>
        <p:xfrm>
          <a:off x="2363787" y="8000998"/>
          <a:ext cx="612775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8" name="Equation" r:id="rId7" imgW="2095200" imgH="228600" progId="Equation.DSMT4">
                  <p:embed/>
                </p:oleObj>
              </mc:Choice>
              <mc:Fallback>
                <p:oleObj name="Equation" r:id="rId7" imgW="2095200" imgH="2286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787" y="8000998"/>
                        <a:ext cx="6127750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" name="Object 39"/>
          <p:cNvGraphicFramePr>
            <a:graphicFrameLocks noChangeAspect="1"/>
          </p:cNvGraphicFramePr>
          <p:nvPr/>
        </p:nvGraphicFramePr>
        <p:xfrm>
          <a:off x="8678862" y="8000998"/>
          <a:ext cx="107632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9" name="Equation" r:id="rId9" imgW="368280" imgH="228600" progId="Equation.DSMT4">
                  <p:embed/>
                </p:oleObj>
              </mc:Choice>
              <mc:Fallback>
                <p:oleObj name="Equation" r:id="rId9" imgW="368280" imgH="22860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78862" y="8000998"/>
                        <a:ext cx="1076325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" name="Object 39"/>
          <p:cNvGraphicFramePr>
            <a:graphicFrameLocks noChangeAspect="1"/>
          </p:cNvGraphicFramePr>
          <p:nvPr/>
        </p:nvGraphicFramePr>
        <p:xfrm>
          <a:off x="3506787" y="10744198"/>
          <a:ext cx="4048125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0" name="Equation" r:id="rId11" imgW="1384200" imgH="304560" progId="Equation.DSMT4">
                  <p:embed/>
                </p:oleObj>
              </mc:Choice>
              <mc:Fallback>
                <p:oleObj name="Equation" r:id="rId11" imgW="1384200" imgH="30456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6787" y="10744198"/>
                        <a:ext cx="4048125" cy="893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" name="Object 4"/>
          <p:cNvGraphicFramePr>
            <a:graphicFrameLocks noChangeAspect="1"/>
          </p:cNvGraphicFramePr>
          <p:nvPr/>
        </p:nvGraphicFramePr>
        <p:xfrm>
          <a:off x="12955587" y="9436098"/>
          <a:ext cx="725805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1" name="Equation" r:id="rId13" imgW="2603160" imgH="304560" progId="Equation.DSMT4">
                  <p:embed/>
                </p:oleObj>
              </mc:Choice>
              <mc:Fallback>
                <p:oleObj name="Equation" r:id="rId13" imgW="2603160" imgH="304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5587" y="9436098"/>
                        <a:ext cx="725805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" name="Object 5"/>
          <p:cNvGraphicFramePr>
            <a:graphicFrameLocks noChangeAspect="1"/>
          </p:cNvGraphicFramePr>
          <p:nvPr/>
        </p:nvGraphicFramePr>
        <p:xfrm>
          <a:off x="13185775" y="10547348"/>
          <a:ext cx="8532812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2" name="Equation" r:id="rId15" imgW="3060360" imgH="888840" progId="Equation.DSMT4">
                  <p:embed/>
                </p:oleObj>
              </mc:Choice>
              <mc:Fallback>
                <p:oleObj name="Equation" r:id="rId15" imgW="3060360" imgH="8888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85775" y="10547348"/>
                        <a:ext cx="8532812" cy="2482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" name="Rectangle 144"/>
          <p:cNvSpPr/>
          <p:nvPr/>
        </p:nvSpPr>
        <p:spPr>
          <a:xfrm>
            <a:off x="12672713" y="7924798"/>
            <a:ext cx="8969674" cy="1569612"/>
          </a:xfrm>
          <a:prstGeom prst="rect">
            <a:avLst/>
          </a:prstGeom>
        </p:spPr>
        <p:txBody>
          <a:bodyPr wrap="square" lIns="91391" tIns="45696" rIns="91391" bIns="45696">
            <a:spAutoFit/>
          </a:bodyPr>
          <a:lstStyle/>
          <a:p>
            <a:r>
              <a:rPr lang="en-US" sz="4800" dirty="0">
                <a:latin typeface="Cambria" panose="02040503050406030204" pitchFamily="18" charset="0"/>
                <a:ea typeface="Cambria" panose="02040503050406030204" pitchFamily="18" charset="0"/>
              </a:rPr>
              <a:t>Với số phức bất kì z = a + bi (a,b là số thực), ta có:</a:t>
            </a:r>
            <a:endParaRPr lang="vi-VN" sz="4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08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P spid="1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1844" y="2590800"/>
            <a:ext cx="23512749" cy="2511839"/>
            <a:chOff x="491844" y="2590800"/>
            <a:chExt cx="23512749" cy="2511839"/>
          </a:xfrm>
        </p:grpSpPr>
        <p:sp>
          <p:nvSpPr>
            <p:cNvPr id="104" name="Rounded Rectangle 103"/>
            <p:cNvSpPr/>
            <p:nvPr/>
          </p:nvSpPr>
          <p:spPr>
            <a:xfrm>
              <a:off x="491844" y="2590800"/>
              <a:ext cx="23512749" cy="2511839"/>
            </a:xfrm>
            <a:prstGeom prst="roundRect">
              <a:avLst>
                <a:gd name="adj" fmla="val 4496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9991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144587" y="2969039"/>
              <a:ext cx="21793200" cy="1754278"/>
            </a:xfrm>
            <a:prstGeom prst="rect">
              <a:avLst/>
            </a:prstGeom>
          </p:spPr>
          <p:txBody>
            <a:bodyPr wrap="square" lIns="91391" tIns="45696" rIns="91391" bIns="45696">
              <a:spAutoFit/>
            </a:bodyPr>
            <a:lstStyle/>
            <a:p>
              <a:r>
                <a:rPr lang="en-US" sz="5400" b="1" dirty="0">
                  <a:latin typeface="Cambria" panose="02040503050406030204" pitchFamily="18" charset="0"/>
                  <a:ea typeface="Cambria" panose="02040503050406030204" pitchFamily="18" charset="0"/>
                  <a:sym typeface="Wingdings"/>
                </a:rPr>
                <a:t> </a:t>
              </a:r>
              <a:r>
                <a:rPr lang="en-US" sz="5400" i="1" dirty="0">
                  <a:latin typeface="Cambria" panose="02040503050406030204" pitchFamily="18" charset="0"/>
                  <a:ea typeface="Cambria" panose="02040503050406030204" pitchFamily="18" charset="0"/>
                  <a:sym typeface="Wingdings"/>
                </a:rPr>
                <a:t>Tổng của một số phức và với số phức liên hợp của nó bằng hai lần phần thực của số phức đó.</a:t>
              </a:r>
              <a:endParaRPr lang="vi-VN" sz="5400" b="1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91844" y="5870161"/>
            <a:ext cx="23512749" cy="2511839"/>
            <a:chOff x="491844" y="5870161"/>
            <a:chExt cx="23512749" cy="2511839"/>
          </a:xfrm>
        </p:grpSpPr>
        <p:sp>
          <p:nvSpPr>
            <p:cNvPr id="106" name="Rounded Rectangle 105"/>
            <p:cNvSpPr/>
            <p:nvPr/>
          </p:nvSpPr>
          <p:spPr>
            <a:xfrm>
              <a:off x="491844" y="5870161"/>
              <a:ext cx="23512749" cy="2511839"/>
            </a:xfrm>
            <a:prstGeom prst="roundRect">
              <a:avLst>
                <a:gd name="adj" fmla="val 4496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9991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144587" y="6248400"/>
              <a:ext cx="21793200" cy="1754278"/>
            </a:xfrm>
            <a:prstGeom prst="rect">
              <a:avLst/>
            </a:prstGeom>
          </p:spPr>
          <p:txBody>
            <a:bodyPr wrap="square" lIns="91391" tIns="45696" rIns="91391" bIns="45696">
              <a:spAutoFit/>
            </a:bodyPr>
            <a:lstStyle/>
            <a:p>
              <a:r>
                <a:rPr lang="en-US" sz="5400" b="1" dirty="0">
                  <a:latin typeface="Cambria" panose="02040503050406030204" pitchFamily="18" charset="0"/>
                  <a:ea typeface="Cambria" panose="02040503050406030204" pitchFamily="18" charset="0"/>
                  <a:sym typeface="Wingdings"/>
                </a:rPr>
                <a:t> </a:t>
              </a:r>
              <a:r>
                <a:rPr lang="en-US" sz="5400" i="1" dirty="0">
                  <a:latin typeface="Cambria" panose="02040503050406030204" pitchFamily="18" charset="0"/>
                  <a:ea typeface="Cambria" panose="02040503050406030204" pitchFamily="18" charset="0"/>
                  <a:sym typeface="Wingdings"/>
                </a:rPr>
                <a:t>Tích của một số phức và với số phức liên hợp của nó bằng bình phương môđun của số phức đó.</a:t>
              </a:r>
              <a:endParaRPr lang="vi-VN" sz="5400" b="1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91844" y="9146761"/>
            <a:ext cx="23512749" cy="2511839"/>
            <a:chOff x="491844" y="9146761"/>
            <a:chExt cx="23512749" cy="2511839"/>
          </a:xfrm>
        </p:grpSpPr>
        <p:sp>
          <p:nvSpPr>
            <p:cNvPr id="108" name="Rounded Rectangle 107"/>
            <p:cNvSpPr/>
            <p:nvPr/>
          </p:nvSpPr>
          <p:spPr>
            <a:xfrm>
              <a:off x="491844" y="9146761"/>
              <a:ext cx="23512749" cy="2511839"/>
            </a:xfrm>
            <a:prstGeom prst="roundRect">
              <a:avLst>
                <a:gd name="adj" fmla="val 4496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9991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144587" y="9525000"/>
              <a:ext cx="21793200" cy="923281"/>
            </a:xfrm>
            <a:prstGeom prst="rect">
              <a:avLst/>
            </a:prstGeom>
          </p:spPr>
          <p:txBody>
            <a:bodyPr wrap="square" lIns="91391" tIns="45696" rIns="91391" bIns="45696">
              <a:spAutoFit/>
            </a:bodyPr>
            <a:lstStyle/>
            <a:p>
              <a:r>
                <a:rPr lang="en-US" sz="5400" b="1" dirty="0">
                  <a:latin typeface="Cambria" panose="02040503050406030204" pitchFamily="18" charset="0"/>
                  <a:ea typeface="Cambria" panose="02040503050406030204" pitchFamily="18" charset="0"/>
                  <a:sym typeface="Wingdings"/>
                </a:rPr>
                <a:t> </a:t>
              </a:r>
              <a:r>
                <a:rPr lang="en-US" sz="5400" i="1" dirty="0">
                  <a:latin typeface="Cambria" panose="02040503050406030204" pitchFamily="18" charset="0"/>
                  <a:ea typeface="Cambria" panose="02040503050406030204" pitchFamily="18" charset="0"/>
                  <a:sym typeface="Wingdings"/>
                </a:rPr>
                <a:t>Tổng và tích của hai số phức liên hợp là một số thực.</a:t>
              </a:r>
              <a:endParaRPr lang="vi-VN" sz="5400" b="1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308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91844" y="3124200"/>
            <a:ext cx="23512749" cy="9524999"/>
          </a:xfrm>
          <a:prstGeom prst="roundRect">
            <a:avLst>
              <a:gd name="adj" fmla="val 4496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9991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6"/>
          <p:cNvGrpSpPr/>
          <p:nvPr/>
        </p:nvGrpSpPr>
        <p:grpSpPr>
          <a:xfrm>
            <a:off x="915987" y="1524000"/>
            <a:ext cx="16383000" cy="907200"/>
            <a:chOff x="7483861" y="7543801"/>
            <a:chExt cx="14646001" cy="907200"/>
          </a:xfrm>
        </p:grpSpPr>
        <p:sp>
          <p:nvSpPr>
            <p:cNvPr id="4" name="TextBox 3"/>
            <p:cNvSpPr txBox="1"/>
            <p:nvPr/>
          </p:nvSpPr>
          <p:spPr>
            <a:xfrm>
              <a:off x="8993187" y="7620003"/>
              <a:ext cx="13136675" cy="830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PHÉP CHIA SỐ PHỨC</a:t>
              </a:r>
            </a:p>
          </p:txBody>
        </p:sp>
        <p:grpSp>
          <p:nvGrpSpPr>
            <p:cNvPr id="5" name="Group 27"/>
            <p:cNvGrpSpPr/>
            <p:nvPr/>
          </p:nvGrpSpPr>
          <p:grpSpPr>
            <a:xfrm>
              <a:off x="7483861" y="7543801"/>
              <a:ext cx="1251657" cy="872847"/>
              <a:chOff x="7483860" y="7543801"/>
              <a:chExt cx="1251657" cy="872847"/>
            </a:xfrm>
          </p:grpSpPr>
          <p:sp>
            <p:nvSpPr>
              <p:cNvPr id="6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" name="Group 29"/>
              <p:cNvGrpSpPr/>
              <p:nvPr/>
            </p:nvGrpSpPr>
            <p:grpSpPr>
              <a:xfrm>
                <a:off x="7493378" y="7646473"/>
                <a:ext cx="1242139" cy="770175"/>
                <a:chOff x="7493378" y="7646473"/>
                <a:chExt cx="1242139" cy="770175"/>
              </a:xfrm>
            </p:grpSpPr>
            <p:sp>
              <p:nvSpPr>
                <p:cNvPr id="8" name="Round Same Side Corner Rectangle 7"/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7851990" y="7646473"/>
                  <a:ext cx="640858" cy="75405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</a:p>
              </p:txBody>
            </p:sp>
          </p:grpSp>
        </p:grpSp>
      </p:grpSp>
      <p:grpSp>
        <p:nvGrpSpPr>
          <p:cNvPr id="10" name="Group 9"/>
          <p:cNvGrpSpPr/>
          <p:nvPr/>
        </p:nvGrpSpPr>
        <p:grpSpPr>
          <a:xfrm>
            <a:off x="684529" y="2978125"/>
            <a:ext cx="21948458" cy="3727475"/>
            <a:chOff x="684529" y="2355825"/>
            <a:chExt cx="21948458" cy="3727475"/>
          </a:xfrm>
        </p:grpSpPr>
        <p:graphicFrame>
          <p:nvGraphicFramePr>
            <p:cNvPr id="11" name="Object 2"/>
            <p:cNvGraphicFramePr>
              <a:graphicFrameLocks noChangeAspect="1"/>
            </p:cNvGraphicFramePr>
            <p:nvPr/>
          </p:nvGraphicFramePr>
          <p:xfrm>
            <a:off x="5792787" y="4114800"/>
            <a:ext cx="4183078" cy="1968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719" name="Equation" r:id="rId3" imgW="634680" imgH="393480" progId="Equation.DSMT4">
                    <p:embed/>
                  </p:oleObj>
                </mc:Choice>
                <mc:Fallback>
                  <p:oleObj name="Equation" r:id="rId3" imgW="634680" imgH="39348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2787" y="4114800"/>
                          <a:ext cx="4183078" cy="1968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684529" y="2355825"/>
              <a:ext cx="21948458" cy="3359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17728" tIns="108864" rIns="217728" bIns="108864" anchor="ctr">
              <a:spAutoFit/>
            </a:bodyPr>
            <a:lstStyle/>
            <a:p>
              <a:pPr eaLnBrk="1" hangingPunct="1"/>
              <a:r>
                <a:rPr lang="en-US" sz="6000" dirty="0">
                  <a:solidFill>
                    <a:srgbClr val="000000"/>
                  </a:solidFill>
                  <a:cs typeface="Times New Roman" pitchFamily="18" charset="0"/>
                </a:rPr>
                <a:t>Chia số phức c+di cho số phức a+bi khác 0, là tìm số phức z sao cho </a:t>
              </a:r>
              <a:r>
                <a:rPr lang="en-US" sz="6000" dirty="0">
                  <a:solidFill>
                    <a:srgbClr val="FF0000"/>
                  </a:solidFill>
                  <a:cs typeface="Times New Roman" pitchFamily="18" charset="0"/>
                </a:rPr>
                <a:t>c+di=(a+bi)z </a:t>
              </a:r>
              <a:r>
                <a:rPr lang="en-US" sz="6000" dirty="0">
                  <a:solidFill>
                    <a:srgbClr val="000000"/>
                  </a:solidFill>
                  <a:cs typeface="Times New Roman" pitchFamily="18" charset="0"/>
                </a:rPr>
                <a:t>thì z </a:t>
              </a:r>
              <a:r>
                <a:rPr lang="en-US" sz="6000" dirty="0">
                  <a:solidFill>
                    <a:srgbClr val="000000"/>
                  </a:solidFill>
                </a:rPr>
                <a:t>được gọi là thương của phép chia số phức c+di cho </a:t>
              </a:r>
            </a:p>
            <a:p>
              <a:pPr eaLnBrk="1" hangingPunct="1"/>
              <a:endParaRPr lang="en-US" sz="1800" dirty="0">
                <a:solidFill>
                  <a:srgbClr val="000000"/>
                </a:solidFill>
              </a:endParaRPr>
            </a:p>
            <a:p>
              <a:pPr eaLnBrk="1" hangingPunct="1"/>
              <a:r>
                <a:rPr lang="en-US" sz="6000" dirty="0">
                  <a:solidFill>
                    <a:srgbClr val="000000"/>
                  </a:solidFill>
                </a:rPr>
                <a:t>a+bi và kí hiệu</a:t>
              </a:r>
              <a:r>
                <a:rPr lang="en-US" sz="6000" dirty="0">
                  <a:solidFill>
                    <a:srgbClr val="000000"/>
                  </a:solidFill>
                  <a:latin typeface="VNI-Times" pitchFamily="2" charset="0"/>
                  <a:cs typeface="Times New Roman" pitchFamily="18" charset="0"/>
                </a:rPr>
                <a:t>:</a:t>
              </a:r>
              <a:r>
                <a:rPr lang="en-US" sz="6000" dirty="0">
                  <a:solidFill>
                    <a:srgbClr val="000099"/>
                  </a:solidFill>
                  <a:latin typeface="VNI-Times" pitchFamily="2" charset="0"/>
                  <a:cs typeface="Times New Roman" pitchFamily="18" charset="0"/>
                </a:rPr>
                <a:t> 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146447" y="6530975"/>
            <a:ext cx="7076803" cy="2308225"/>
            <a:chOff x="1146447" y="5692775"/>
            <a:chExt cx="7076803" cy="2308225"/>
          </a:xfrm>
        </p:grpSpPr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1146447" y="6216694"/>
              <a:ext cx="2436537" cy="1250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17728" tIns="108864" rIns="217728" bIns="108864">
              <a:spAutoFit/>
            </a:bodyPr>
            <a:lstStyle/>
            <a:p>
              <a:r>
                <a:rPr lang="en-US" sz="6700" dirty="0">
                  <a:solidFill>
                    <a:srgbClr val="000000"/>
                  </a:solidFill>
                </a:rPr>
                <a:t>Ta có:</a:t>
              </a:r>
            </a:p>
          </p:txBody>
        </p:sp>
        <p:graphicFrame>
          <p:nvGraphicFramePr>
            <p:cNvPr id="15" name="Object 5"/>
            <p:cNvGraphicFramePr>
              <a:graphicFrameLocks noChangeAspect="1"/>
            </p:cNvGraphicFramePr>
            <p:nvPr/>
          </p:nvGraphicFramePr>
          <p:xfrm>
            <a:off x="3400425" y="5692775"/>
            <a:ext cx="4822825" cy="2308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720" name="Equation" r:id="rId5" imgW="685800" imgH="431640" progId="Equation.DSMT4">
                    <p:embed/>
                  </p:oleObj>
                </mc:Choice>
                <mc:Fallback>
                  <p:oleObj name="Equation" r:id="rId5" imgW="685800" imgH="43164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0425" y="5692775"/>
                          <a:ext cx="4822825" cy="2308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2439987" y="8991600"/>
          <a:ext cx="17964371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21" name="Equation" r:id="rId7" imgW="2527200" imgH="253800" progId="Equation.DSMT4">
                  <p:embed/>
                </p:oleObj>
              </mc:Choice>
              <mc:Fallback>
                <p:oleObj name="Equation" r:id="rId7" imgW="252720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987" y="8991600"/>
                        <a:ext cx="17964371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7"/>
          <p:cNvGraphicFramePr>
            <a:graphicFrameLocks noChangeAspect="1"/>
          </p:cNvGraphicFramePr>
          <p:nvPr/>
        </p:nvGraphicFramePr>
        <p:xfrm>
          <a:off x="6096795" y="10668000"/>
          <a:ext cx="16880499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22" name="Equation" r:id="rId9" imgW="2349360" imgH="279360" progId="Equation.DSMT4">
                  <p:embed/>
                </p:oleObj>
              </mc:Choice>
              <mc:Fallback>
                <p:oleObj name="Equation" r:id="rId9" imgW="2349360" imgH="2793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795" y="10668000"/>
                        <a:ext cx="16880499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9"/>
          <p:cNvGraphicFramePr>
            <a:graphicFrameLocks noChangeAspect="1"/>
          </p:cNvGraphicFramePr>
          <p:nvPr/>
        </p:nvGraphicFramePr>
        <p:xfrm>
          <a:off x="8164513" y="7121525"/>
          <a:ext cx="9888537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23" name="Equation" r:id="rId11" imgW="1371600" imgH="253800" progId="Equation.DSMT4">
                  <p:embed/>
                </p:oleObj>
              </mc:Choice>
              <mc:Fallback>
                <p:oleObj name="Equation" r:id="rId11" imgW="1371600" imgH="253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4513" y="7121525"/>
                        <a:ext cx="9888537" cy="1390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458787" y="1600200"/>
            <a:ext cx="23512749" cy="11658599"/>
          </a:xfrm>
          <a:prstGeom prst="roundRect">
            <a:avLst>
              <a:gd name="adj" fmla="val 4496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9991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004713" y="1981200"/>
            <a:ext cx="12473287" cy="2286000"/>
            <a:chOff x="3757313" y="1981200"/>
            <a:chExt cx="12473287" cy="2286000"/>
          </a:xfrm>
        </p:grpSpPr>
        <p:graphicFrame>
          <p:nvGraphicFramePr>
            <p:cNvPr id="27" name="Object 8"/>
            <p:cNvGraphicFramePr>
              <a:graphicFrameLocks noChangeAspect="1"/>
            </p:cNvGraphicFramePr>
            <p:nvPr/>
          </p:nvGraphicFramePr>
          <p:xfrm>
            <a:off x="5256213" y="1981200"/>
            <a:ext cx="10974387" cy="2286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406" name="Equation" r:id="rId4" imgW="1434960" imgH="393480" progId="Equation.DSMT4">
                    <p:embed/>
                  </p:oleObj>
                </mc:Choice>
                <mc:Fallback>
                  <p:oleObj name="Equation" r:id="rId4" imgW="1434960" imgH="39348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6213" y="1981200"/>
                          <a:ext cx="10974387" cy="2286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Rectangle 27"/>
            <p:cNvSpPr/>
            <p:nvPr/>
          </p:nvSpPr>
          <p:spPr>
            <a:xfrm>
              <a:off x="3757313" y="2565786"/>
              <a:ext cx="8969674" cy="1015614"/>
            </a:xfrm>
            <a:prstGeom prst="rect">
              <a:avLst/>
            </a:prstGeom>
          </p:spPr>
          <p:txBody>
            <a:bodyPr wrap="square" lIns="91391" tIns="45696" rIns="91391" bIns="45696">
              <a:spAutoFit/>
            </a:bodyPr>
            <a:lstStyle/>
            <a:p>
              <a:r>
                <a:rPr lang="en-US" sz="6000" b="1" dirty="0">
                  <a:latin typeface="Cambria" panose="02040503050406030204" pitchFamily="18" charset="0"/>
                  <a:ea typeface="Cambria" panose="02040503050406030204" pitchFamily="18" charset="0"/>
                </a:rPr>
                <a:t>Vậy</a:t>
              </a:r>
              <a:endParaRPr lang="vi-VN" sz="6000" b="1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906587" y="46482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Tahoma" pitchFamily="34" charset="0"/>
                <a:ea typeface="Tahoma" pitchFamily="34" charset="0"/>
                <a:cs typeface="Tahoma" pitchFamily="34" charset="0"/>
                <a:sym typeface="Wingdings"/>
              </a:rPr>
              <a:t> CHÚ Ý</a:t>
            </a:r>
            <a:endParaRPr lang="en-US" sz="4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600200" y="5562600"/>
            <a:ext cx="20956587" cy="3681413"/>
            <a:chOff x="1600200" y="5562600"/>
            <a:chExt cx="20956587" cy="3681413"/>
          </a:xfrm>
        </p:grpSpPr>
        <p:grpSp>
          <p:nvGrpSpPr>
            <p:cNvPr id="33" name="Group 32"/>
            <p:cNvGrpSpPr/>
            <p:nvPr/>
          </p:nvGrpSpPr>
          <p:grpSpPr>
            <a:xfrm>
              <a:off x="1600200" y="5562600"/>
              <a:ext cx="20956587" cy="3089196"/>
              <a:chOff x="1600200" y="5562600"/>
              <a:chExt cx="20956587" cy="3089196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1600200" y="5974140"/>
                <a:ext cx="20956587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Font typeface="Symbol"/>
                  <a:buChar char="·"/>
                </a:pPr>
                <a:r>
                  <a:rPr lang="en-US" sz="5400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Trong thực hành, để tính thương               , ta nhân cả tử và mẫu </a:t>
                </a:r>
              </a:p>
              <a:p>
                <a:endParaRPr lang="en-US" sz="60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r>
                  <a:rPr lang="en-US" sz="5400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với số phức liên hợp của a+bi. Tức là </a:t>
                </a:r>
              </a:p>
            </p:txBody>
          </p:sp>
          <p:graphicFrame>
            <p:nvGraphicFramePr>
              <p:cNvPr id="2" name="Object 9"/>
              <p:cNvGraphicFramePr>
                <a:graphicFrameLocks noChangeAspect="1"/>
              </p:cNvGraphicFramePr>
              <p:nvPr/>
            </p:nvGraphicFramePr>
            <p:xfrm>
              <a:off x="12269787" y="5562600"/>
              <a:ext cx="2592388" cy="19129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9407" name="Equation" r:id="rId6" imgW="444240" imgH="431640" progId="Equation.DSMT4">
                      <p:embed/>
                    </p:oleObj>
                  </mc:Choice>
                  <mc:Fallback>
                    <p:oleObj name="Equation" r:id="rId6" imgW="444240" imgH="431640" progId="Equation.DSMT4">
                      <p:embed/>
                      <p:pic>
                        <p:nvPicPr>
                          <p:cNvPr id="0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269787" y="5562600"/>
                            <a:ext cx="2592388" cy="19129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" name="Object 9"/>
            <p:cNvGraphicFramePr>
              <a:graphicFrameLocks noChangeAspect="1"/>
            </p:cNvGraphicFramePr>
            <p:nvPr/>
          </p:nvGraphicFramePr>
          <p:xfrm>
            <a:off x="13161962" y="7162800"/>
            <a:ext cx="4441825" cy="2081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408" name="Equation" r:id="rId8" imgW="761760" imgH="469800" progId="Equation.DSMT4">
                    <p:embed/>
                  </p:oleObj>
                </mc:Choice>
                <mc:Fallback>
                  <p:oleObj name="Equation" r:id="rId8" imgW="761760" imgH="469800" progId="Equation.DSMT4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161962" y="7162800"/>
                          <a:ext cx="4441825" cy="20812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7" name="Group 36"/>
          <p:cNvGrpSpPr/>
          <p:nvPr/>
        </p:nvGrpSpPr>
        <p:grpSpPr>
          <a:xfrm>
            <a:off x="1754187" y="9677400"/>
            <a:ext cx="19735800" cy="1912938"/>
            <a:chOff x="1754187" y="9677400"/>
            <a:chExt cx="19735800" cy="1912938"/>
          </a:xfrm>
        </p:grpSpPr>
        <p:sp>
          <p:nvSpPr>
            <p:cNvPr id="35" name="TextBox 34"/>
            <p:cNvSpPr txBox="1"/>
            <p:nvPr/>
          </p:nvSpPr>
          <p:spPr>
            <a:xfrm>
              <a:off x="1754187" y="10201870"/>
              <a:ext cx="19735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>
                  <a:latin typeface="Tahoma" pitchFamily="34" charset="0"/>
                  <a:ea typeface="Tahoma" pitchFamily="34" charset="0"/>
                  <a:cs typeface="Tahoma" pitchFamily="34" charset="0"/>
                  <a:sym typeface="Symbol"/>
                </a:rPr>
                <a:t> Nghịch đảo của một số phức z là một số phức có dạng</a:t>
              </a:r>
              <a:endParaRPr lang="en-US" sz="54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aphicFrame>
          <p:nvGraphicFramePr>
            <p:cNvPr id="4" name="Object 9"/>
            <p:cNvGraphicFramePr>
              <a:graphicFrameLocks noChangeAspect="1"/>
            </p:cNvGraphicFramePr>
            <p:nvPr/>
          </p:nvGraphicFramePr>
          <p:xfrm>
            <a:off x="19084925" y="9677400"/>
            <a:ext cx="1109662" cy="1912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409" name="Equation" r:id="rId10" imgW="190440" imgH="431640" progId="Equation.DSMT4">
                    <p:embed/>
                  </p:oleObj>
                </mc:Choice>
                <mc:Fallback>
                  <p:oleObj name="Equation" r:id="rId10" imgW="190440" imgH="431640" progId="Equation.DSMT4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84925" y="9677400"/>
                          <a:ext cx="1109662" cy="19129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8"/>
          <p:cNvGrpSpPr/>
          <p:nvPr/>
        </p:nvGrpSpPr>
        <p:grpSpPr>
          <a:xfrm>
            <a:off x="491838" y="2532829"/>
            <a:ext cx="10634949" cy="10344968"/>
            <a:chOff x="1177638" y="2646941"/>
            <a:chExt cx="23512749" cy="2760020"/>
          </a:xfrm>
        </p:grpSpPr>
        <p:sp>
          <p:nvSpPr>
            <p:cNvPr id="20" name="Rounded Rectangle 19"/>
            <p:cNvSpPr/>
            <p:nvPr/>
          </p:nvSpPr>
          <p:spPr>
            <a:xfrm>
              <a:off x="1177638" y="2646941"/>
              <a:ext cx="23512749" cy="2760020"/>
            </a:xfrm>
            <a:prstGeom prst="roundRect">
              <a:avLst>
                <a:gd name="adj" fmla="val 4496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9991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20"/>
            <p:cNvGrpSpPr/>
            <p:nvPr/>
          </p:nvGrpSpPr>
          <p:grpSpPr>
            <a:xfrm>
              <a:off x="1441507" y="2687036"/>
              <a:ext cx="6083671" cy="271520"/>
              <a:chOff x="1441507" y="2687036"/>
              <a:chExt cx="6083671" cy="271520"/>
            </a:xfrm>
          </p:grpSpPr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 rot="16200000" flipV="1">
                <a:off x="4347583" y="-219040"/>
                <a:ext cx="271520" cy="6083671"/>
              </a:xfrm>
              <a:prstGeom prst="round1Rect">
                <a:avLst/>
              </a:prstGeom>
              <a:solidFill>
                <a:srgbClr val="999158"/>
              </a:solidFill>
              <a:ln w="57150">
                <a:solidFill>
                  <a:srgbClr val="99915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149148" y="2722272"/>
                <a:ext cx="4735587" cy="2052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 dụ 1</a:t>
                </a:r>
                <a:endParaRPr lang="en-US" sz="3600" i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3" name="Rectangle 21"/>
              <p:cNvSpPr>
                <a:spLocks noChangeArrowheads="1"/>
              </p:cNvSpPr>
              <p:nvPr/>
            </p:nvSpPr>
            <p:spPr bwMode="auto">
              <a:xfrm>
                <a:off x="1671855" y="2758933"/>
                <a:ext cx="327276" cy="53201"/>
              </a:xfrm>
              <a:prstGeom prst="rect">
                <a:avLst/>
              </a:prstGeom>
              <a:solidFill>
                <a:srgbClr val="99915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33"/>
          <p:cNvGrpSpPr/>
          <p:nvPr/>
        </p:nvGrpSpPr>
        <p:grpSpPr>
          <a:xfrm>
            <a:off x="11736387" y="2237678"/>
            <a:ext cx="11507787" cy="10716322"/>
            <a:chOff x="1222851" y="5348142"/>
            <a:chExt cx="23543736" cy="6434132"/>
          </a:xfrm>
        </p:grpSpPr>
        <p:sp>
          <p:nvSpPr>
            <p:cNvPr id="35" name="Rounded Rectangle 34"/>
            <p:cNvSpPr/>
            <p:nvPr/>
          </p:nvSpPr>
          <p:spPr>
            <a:xfrm>
              <a:off x="1224549" y="5601638"/>
              <a:ext cx="23542038" cy="6180636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60"/>
            <p:cNvGrpSpPr/>
            <p:nvPr/>
          </p:nvGrpSpPr>
          <p:grpSpPr>
            <a:xfrm>
              <a:off x="1222851" y="5348142"/>
              <a:ext cx="9042042" cy="824433"/>
              <a:chOff x="1224542" y="6322793"/>
              <a:chExt cx="9043087" cy="828636"/>
            </a:xfrm>
          </p:grpSpPr>
          <p:sp>
            <p:nvSpPr>
              <p:cNvPr id="39" name="Freeform 20"/>
              <p:cNvSpPr>
                <a:spLocks/>
              </p:cNvSpPr>
              <p:nvPr/>
            </p:nvSpPr>
            <p:spPr bwMode="auto">
              <a:xfrm rot="16200000" flipV="1">
                <a:off x="5617626" y="2501420"/>
                <a:ext cx="828630" cy="8471376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871139" y="6485417"/>
                <a:ext cx="6928745" cy="464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</a:p>
            </p:txBody>
          </p:sp>
          <p:sp>
            <p:nvSpPr>
              <p:cNvPr id="42" name="Round Diagonal Corner Rectangle 41"/>
              <p:cNvSpPr/>
              <p:nvPr/>
            </p:nvSpPr>
            <p:spPr>
              <a:xfrm flipV="1">
                <a:off x="1224542" y="6322799"/>
                <a:ext cx="777240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15"/>
              <p:cNvSpPr>
                <a:spLocks noEditPoints="1"/>
              </p:cNvSpPr>
              <p:nvPr/>
            </p:nvSpPr>
            <p:spPr bwMode="auto">
              <a:xfrm>
                <a:off x="1376941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aphicFrame>
        <p:nvGraphicFramePr>
          <p:cNvPr id="149513" name="Object 9"/>
          <p:cNvGraphicFramePr>
            <a:graphicFrameLocks noChangeAspect="1"/>
          </p:cNvGraphicFramePr>
          <p:nvPr/>
        </p:nvGraphicFramePr>
        <p:xfrm>
          <a:off x="11969750" y="5097463"/>
          <a:ext cx="10739437" cy="224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1" name="Equation" r:id="rId4" imgW="1841400" imgH="507960" progId="Equation.DSMT4">
                  <p:embed/>
                </p:oleObj>
              </mc:Choice>
              <mc:Fallback>
                <p:oleObj name="Equation" r:id="rId4" imgW="1841400" imgH="5079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0" y="5097463"/>
                        <a:ext cx="10739437" cy="2249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12574587" y="8367713"/>
          <a:ext cx="8739187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2" name="Equation" r:id="rId6" imgW="1498320" imgH="431640" progId="Equation.DSMT4">
                  <p:embed/>
                </p:oleObj>
              </mc:Choice>
              <mc:Fallback>
                <p:oleObj name="Equation" r:id="rId6" imgW="149832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4587" y="8367713"/>
                        <a:ext cx="8739187" cy="191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762000" y="5173663"/>
            <a:ext cx="10288587" cy="1912937"/>
            <a:chOff x="533400" y="3505200"/>
            <a:chExt cx="10288587" cy="1912937"/>
          </a:xfrm>
        </p:grpSpPr>
        <p:sp>
          <p:nvSpPr>
            <p:cNvPr id="18" name="TextBox 17"/>
            <p:cNvSpPr txBox="1"/>
            <p:nvPr/>
          </p:nvSpPr>
          <p:spPr>
            <a:xfrm>
              <a:off x="533400" y="4114800"/>
              <a:ext cx="102885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Thực hiện phép chia </a:t>
              </a:r>
            </a:p>
          </p:txBody>
        </p:sp>
        <p:graphicFrame>
          <p:nvGraphicFramePr>
            <p:cNvPr id="8" name="Object 9"/>
            <p:cNvGraphicFramePr>
              <a:graphicFrameLocks noChangeAspect="1"/>
            </p:cNvGraphicFramePr>
            <p:nvPr/>
          </p:nvGraphicFramePr>
          <p:xfrm>
            <a:off x="6253162" y="3505200"/>
            <a:ext cx="2740025" cy="1912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743" name="Equation" r:id="rId8" imgW="469800" imgH="431640" progId="Equation.DSMT4">
                    <p:embed/>
                  </p:oleObj>
                </mc:Choice>
                <mc:Fallback>
                  <p:oleObj name="Equation" r:id="rId8" imgW="469800" imgH="43164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53162" y="3505200"/>
                          <a:ext cx="2740025" cy="19129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TextBox 24"/>
          <p:cNvSpPr txBox="1"/>
          <p:nvPr/>
        </p:nvSpPr>
        <p:spPr>
          <a:xfrm>
            <a:off x="992187" y="1378803"/>
            <a:ext cx="146946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CÁC </a:t>
            </a:r>
            <a:r>
              <a:rPr lang="vi-VN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VÍ DỤ MINH HỌA</a:t>
            </a:r>
            <a:endParaRPr lang="en-US" sz="4800" b="1" dirty="0">
              <a:solidFill>
                <a:srgbClr val="135F8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42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91844" y="2951572"/>
            <a:ext cx="23512749" cy="2915828"/>
            <a:chOff x="1177638" y="2491133"/>
            <a:chExt cx="23512749" cy="2915828"/>
          </a:xfrm>
        </p:grpSpPr>
        <p:sp>
          <p:nvSpPr>
            <p:cNvPr id="20" name="Rounded Rectangle 19"/>
            <p:cNvSpPr/>
            <p:nvPr/>
          </p:nvSpPr>
          <p:spPr>
            <a:xfrm>
              <a:off x="1177638" y="2895122"/>
              <a:ext cx="23512749" cy="2511839"/>
            </a:xfrm>
            <a:prstGeom prst="roundRect">
              <a:avLst>
                <a:gd name="adj" fmla="val 4496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9991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1177638" y="2491133"/>
              <a:ext cx="3624548" cy="896324"/>
              <a:chOff x="1177638" y="2491133"/>
              <a:chExt cx="3624548" cy="896324"/>
            </a:xfrm>
          </p:grpSpPr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 rot="16200000" flipV="1">
                <a:off x="2813108" y="1398378"/>
                <a:ext cx="767196" cy="3210961"/>
              </a:xfrm>
              <a:prstGeom prst="round1Rect">
                <a:avLst/>
              </a:prstGeom>
              <a:solidFill>
                <a:srgbClr val="999158"/>
              </a:solidFill>
              <a:ln w="57150">
                <a:solidFill>
                  <a:srgbClr val="99915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149148" y="2590801"/>
                <a:ext cx="2299027" cy="7540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 dụ 2:</a:t>
                </a:r>
                <a:endParaRPr lang="en-US" sz="3600" i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" name="Round Diagonal Corner Rectangle 23"/>
              <p:cNvSpPr/>
              <p:nvPr/>
            </p:nvSpPr>
            <p:spPr>
              <a:xfrm flipV="1">
                <a:off x="1177638" y="2491133"/>
                <a:ext cx="912132" cy="888687"/>
              </a:xfrm>
              <a:prstGeom prst="round2DiagRect">
                <a:avLst/>
              </a:prstGeom>
              <a:solidFill>
                <a:schemeClr val="bg1"/>
              </a:solidFill>
              <a:ln w="63500">
                <a:solidFill>
                  <a:srgbClr val="99915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" name="Group 2"/>
              <p:cNvGrpSpPr/>
              <p:nvPr/>
            </p:nvGrpSpPr>
            <p:grpSpPr>
              <a:xfrm>
                <a:off x="1305304" y="2598000"/>
                <a:ext cx="693827" cy="641071"/>
                <a:chOff x="7440266" y="3398551"/>
                <a:chExt cx="757238" cy="765175"/>
              </a:xfrm>
              <a:solidFill>
                <a:srgbClr val="999158"/>
              </a:solidFill>
            </p:grpSpPr>
            <p:sp>
              <p:nvSpPr>
                <p:cNvPr id="26" name="Freeform 15"/>
                <p:cNvSpPr>
                  <a:spLocks noEditPoints="1"/>
                </p:cNvSpPr>
                <p:nvPr/>
              </p:nvSpPr>
              <p:spPr bwMode="auto">
                <a:xfrm>
                  <a:off x="7440266" y="3436651"/>
                  <a:ext cx="344488" cy="344488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Freeform 16"/>
                <p:cNvSpPr>
                  <a:spLocks noEditPoints="1"/>
                </p:cNvSpPr>
                <p:nvPr/>
              </p:nvSpPr>
              <p:spPr bwMode="auto">
                <a:xfrm>
                  <a:off x="7440266" y="3814476"/>
                  <a:ext cx="344488" cy="349250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17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Rectangle 18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Rectangle 19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Rectangle 20"/>
                <p:cNvSpPr>
                  <a:spLocks noChangeArrowheads="1"/>
                </p:cNvSpPr>
                <p:nvPr/>
              </p:nvSpPr>
              <p:spPr bwMode="auto">
                <a:xfrm>
                  <a:off x="7840316" y="3973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Rectangle 21"/>
                <p:cNvSpPr>
                  <a:spLocks noChangeArrowheads="1"/>
                </p:cNvSpPr>
                <p:nvPr/>
              </p:nvSpPr>
              <p:spPr bwMode="auto">
                <a:xfrm>
                  <a:off x="7840316" y="3590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4" name="Group 33"/>
          <p:cNvGrpSpPr/>
          <p:nvPr/>
        </p:nvGrpSpPr>
        <p:grpSpPr>
          <a:xfrm>
            <a:off x="572138" y="6271389"/>
            <a:ext cx="23469600" cy="5257798"/>
            <a:chOff x="1222851" y="5331409"/>
            <a:chExt cx="23543736" cy="6450865"/>
          </a:xfrm>
        </p:grpSpPr>
        <p:sp>
          <p:nvSpPr>
            <p:cNvPr id="35" name="Rounded Rectangle 34"/>
            <p:cNvSpPr/>
            <p:nvPr/>
          </p:nvSpPr>
          <p:spPr>
            <a:xfrm>
              <a:off x="1224549" y="5601638"/>
              <a:ext cx="23542038" cy="6180636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60"/>
            <p:cNvGrpSpPr/>
            <p:nvPr/>
          </p:nvGrpSpPr>
          <p:grpSpPr>
            <a:xfrm>
              <a:off x="1222851" y="5331409"/>
              <a:ext cx="3305109" cy="925158"/>
              <a:chOff x="1224542" y="6305967"/>
              <a:chExt cx="3305491" cy="929874"/>
            </a:xfrm>
          </p:grpSpPr>
          <p:sp>
            <p:nvSpPr>
              <p:cNvPr id="39" name="Freeform 20"/>
              <p:cNvSpPr>
                <a:spLocks/>
              </p:cNvSpPr>
              <p:nvPr/>
            </p:nvSpPr>
            <p:spPr bwMode="auto">
              <a:xfrm rot="16200000" flipV="1">
                <a:off x="2748828" y="5370222"/>
                <a:ext cx="828631" cy="2733779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091562" y="6305967"/>
                <a:ext cx="2240618" cy="9298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2" name="Round Diagonal Corner Rectangle 41"/>
              <p:cNvSpPr/>
              <p:nvPr/>
            </p:nvSpPr>
            <p:spPr>
              <a:xfrm flipV="1">
                <a:off x="1224542" y="6322799"/>
                <a:ext cx="777240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15"/>
              <p:cNvSpPr>
                <a:spLocks noEditPoints="1"/>
              </p:cNvSpPr>
              <p:nvPr/>
            </p:nvSpPr>
            <p:spPr bwMode="auto">
              <a:xfrm>
                <a:off x="1376941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649787" y="3862877"/>
                <a:ext cx="15011400" cy="11557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4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Cho </a:t>
                </a:r>
                <a:r>
                  <a:rPr lang="fr-FR" sz="4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sốphức</a:t>
                </a:r>
                <a14:m>
                  <m:oMath xmlns:m="http://schemas.openxmlformats.org/officeDocument/2006/math">
                    <m:r>
                      <a:rPr lang="en-GB" sz="48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fr-FR" sz="4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48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fr-FR" sz="4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48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48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vi-VN" sz="48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vi-VN" sz="4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</a:t>
                </a:r>
                <a:r>
                  <a:rPr lang="fr-FR" sz="4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ìm </a:t>
                </a:r>
                <a:r>
                  <a:rPr lang="fr-FR" sz="4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phầnthực</a:t>
                </a:r>
                <a:r>
                  <a:rPr lang="fr-FR" sz="4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fr-FR" sz="4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ảocủasốphức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4800" i="1">
                            <a:latin typeface="Cambria Math" panose="02040503050406030204" pitchFamily="18" charset="0"/>
                          </a:rPr>
                          <m:t>𝑧</m:t>
                        </m:r>
                      </m:den>
                    </m:f>
                  </m:oMath>
                </a14:m>
                <a:r>
                  <a:rPr lang="fr-FR" sz="4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:</a:t>
                </a:r>
                <a:endParaRPr lang="vi-VN" sz="4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9787" y="3862883"/>
                <a:ext cx="15011400" cy="1155766"/>
              </a:xfrm>
              <a:prstGeom prst="rect">
                <a:avLst/>
              </a:prstGeom>
              <a:blipFill rotWithShape="0">
                <a:blip r:embed="rId3"/>
                <a:stretch>
                  <a:fillRect l="-1868" r="-1056" b="-12698"/>
                </a:stretch>
              </a:blipFill>
            </p:spPr>
            <p:txBody>
              <a:bodyPr lIns="91391" tIns="45696" rIns="91391" bIns="45696"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810465" y="6878678"/>
                <a:ext cx="10671255" cy="12689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4800" dirty="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Ta </a:t>
                </a:r>
                <a:r>
                  <a:rPr lang="fr-FR" sz="4800" dirty="0" err="1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có</a:t>
                </a:r>
                <a:r>
                  <a:rPr lang="fr-FR" sz="4800" dirty="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4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4800" i="1">
                            <a:latin typeface="Cambria Math" panose="02040503050406030204" pitchFamily="18" charset="0"/>
                          </a:rPr>
                          <m:t>𝑧</m:t>
                        </m:r>
                      </m:den>
                    </m:f>
                    <m:r>
                      <a:rPr lang="pt-BR" sz="4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4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sz="48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pt-BR" sz="4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sz="48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48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pt-BR" sz="4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48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vi-VN" sz="4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vi-VN" sz="4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vi-VN" sz="4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vi-VN" sz="4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vi-VN" sz="4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vi-VN" sz="4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vi-VN" sz="4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t-BR" sz="48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pt-BR" sz="4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sz="48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4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vi-VN" sz="4800" b="0" i="1" smtClean="0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vi-VN" sz="4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vi-VN" sz="4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vi-VN" sz="4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vi-VN" sz="4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vi-VN" sz="4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pt-BR" sz="4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48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pt-BR" sz="4800" i="1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a:rPr lang="pt-BR" sz="48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vi-VN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48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pt-BR" sz="4800" i="1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a:rPr lang="en-GB" sz="48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pt-BR" sz="4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. </a:t>
                </a:r>
                <a:endParaRPr lang="vi-VN" sz="4800" dirty="0">
                  <a:effectLst/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464" y="6878683"/>
                <a:ext cx="10671256" cy="1268938"/>
              </a:xfrm>
              <a:prstGeom prst="rect">
                <a:avLst/>
              </a:prstGeom>
              <a:blipFill rotWithShape="0">
                <a:blip r:embed="rId4"/>
                <a:stretch>
                  <a:fillRect l="-2570" r="-1656" b="-3349"/>
                </a:stretch>
              </a:blipFill>
            </p:spPr>
            <p:txBody>
              <a:bodyPr lIns="91391" tIns="45696" rIns="91391" bIns="45696"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3829689" y="9362649"/>
                <a:ext cx="7162923" cy="11592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4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Phầnthực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8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fr-FR" sz="4800" i="1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fr-FR" sz="4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fr-FR" sz="4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phầnảo</a:t>
                </a:r>
                <a:r>
                  <a:rPr lang="fr-FR" sz="4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 là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48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fr-FR" sz="4800" i="1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vi-VN" sz="4800" dirty="0">
                  <a:effectLst/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691" y="9362650"/>
                <a:ext cx="7162922" cy="1159228"/>
              </a:xfrm>
              <a:prstGeom prst="rect">
                <a:avLst/>
              </a:prstGeom>
              <a:blipFill rotWithShape="0">
                <a:blip r:embed="rId5"/>
                <a:stretch>
                  <a:fillRect l="-3830" b="-12105"/>
                </a:stretch>
              </a:blipFill>
            </p:spPr>
            <p:txBody>
              <a:bodyPr lIns="91391" tIns="45696" rIns="91391" bIns="45696"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755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77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8&quot;/&gt;&lt;/object&gt;&lt;object type=&quot;3&quot; unique_id=&quot;10021&quot;&gt;&lt;property id=&quot;20148&quot; value=&quot;5&quot;/&gt;&lt;property id=&quot;20300&quot; value=&quot;Slide 19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68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object type=&quot;3&quot; unique_id=&quot;10027&quot;&gt;&lt;property id=&quot;20148&quot; value=&quot;5&quot;/&gt;&lt;property id=&quot;20300&quot; value=&quot;Slide 25&quot;/&gt;&lt;property id=&quot;20307&quot; value=&quot;282&quot;/&gt;&lt;/object&gt;&lt;/object&gt;&lt;object type=&quot;8&quot; unique_id=&quot;10056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FLASH" val=""/>
  <p:tag name="WSFLAPOS" val="befor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3892</TotalTime>
  <Words>845</Words>
  <Application>Microsoft Office PowerPoint</Application>
  <PresentationFormat>Tùy chỉnh</PresentationFormat>
  <Paragraphs>160</Paragraphs>
  <Slides>18</Slides>
  <Notes>15</Notes>
  <HiddenSlides>0</HiddenSlides>
  <MMClips>0</MMClips>
  <ScaleCrop>false</ScaleCrop>
  <HeadingPairs>
    <vt:vector size="8" baseType="variant">
      <vt:variant>
        <vt:lpstr>Phông được Dùng</vt:lpstr>
      </vt:variant>
      <vt:variant>
        <vt:i4>9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2</vt:i4>
      </vt:variant>
      <vt:variant>
        <vt:lpstr>Tiêu đề Bản chiếu</vt:lpstr>
      </vt:variant>
      <vt:variant>
        <vt:i4>18</vt:i4>
      </vt:variant>
    </vt:vector>
  </HeadingPairs>
  <TitlesOfParts>
    <vt:vector size="30" baseType="lpstr">
      <vt:lpstr>Arial</vt:lpstr>
      <vt:lpstr>AvantGarde-Demi</vt:lpstr>
      <vt:lpstr>Calibri</vt:lpstr>
      <vt:lpstr>Cambria</vt:lpstr>
      <vt:lpstr>Cambria Math</vt:lpstr>
      <vt:lpstr>Symbol</vt:lpstr>
      <vt:lpstr>Tahoma</vt:lpstr>
      <vt:lpstr>Times New Roman</vt:lpstr>
      <vt:lpstr>VNI-Times</vt:lpstr>
      <vt:lpstr>Office Theme</vt:lpstr>
      <vt:lpstr>Equation</vt:lpstr>
      <vt:lpstr>MathType 5.0 Equation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Dao Thu Hien</cp:lastModifiedBy>
  <cp:revision>431</cp:revision>
  <dcterms:created xsi:type="dcterms:W3CDTF">2013-08-31T11:42:51Z</dcterms:created>
  <dcterms:modified xsi:type="dcterms:W3CDTF">2022-03-13T09:40:30Z</dcterms:modified>
</cp:coreProperties>
</file>