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20"/>
  </p:notesMasterIdLst>
  <p:sldIdLst>
    <p:sldId id="257" r:id="rId2"/>
    <p:sldId id="361" r:id="rId3"/>
    <p:sldId id="362" r:id="rId4"/>
    <p:sldId id="356" r:id="rId5"/>
    <p:sldId id="359" r:id="rId6"/>
    <p:sldId id="364" r:id="rId7"/>
    <p:sldId id="360" r:id="rId8"/>
    <p:sldId id="365" r:id="rId9"/>
    <p:sldId id="341" r:id="rId10"/>
    <p:sldId id="367" r:id="rId11"/>
    <p:sldId id="368" r:id="rId12"/>
    <p:sldId id="369" r:id="rId13"/>
    <p:sldId id="371" r:id="rId14"/>
    <p:sldId id="373" r:id="rId15"/>
    <p:sldId id="374" r:id="rId16"/>
    <p:sldId id="375" r:id="rId17"/>
    <p:sldId id="376" r:id="rId18"/>
    <p:sldId id="377" r:id="rId19"/>
  </p:sldIdLst>
  <p:sldSz cx="24387175" cy="13716000"/>
  <p:notesSz cx="6858000" cy="9144000"/>
  <p:custDataLst>
    <p:tags r:id="rId21"/>
  </p:custDataLst>
  <p:defaultTextStyle>
    <a:defPPr>
      <a:defRPr lang="en-US"/>
    </a:defPPr>
    <a:lvl1pPr marL="0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065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6128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4195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2256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0321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28383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16446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4511" algn="l" defTabSz="217612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006600"/>
    <a:srgbClr val="FF0066"/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5341" autoAdjust="0"/>
  </p:normalViewPr>
  <p:slideViewPr>
    <p:cSldViewPr>
      <p:cViewPr varScale="1">
        <p:scale>
          <a:sx n="33" d="100"/>
          <a:sy n="33" d="100"/>
        </p:scale>
        <p:origin x="876" y="78"/>
      </p:cViewPr>
      <p:guideLst>
        <p:guide orient="horz" pos="4320"/>
        <p:guide pos="7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120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image" Target="../media/image75.wmf"/><Relationship Id="rId7" Type="http://schemas.openxmlformats.org/officeDocument/2006/relationships/image" Target="../media/image79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37.wmf"/><Relationship Id="rId1" Type="http://schemas.openxmlformats.org/officeDocument/2006/relationships/image" Target="../media/image2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065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6128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4195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2256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0321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28383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16446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4511" algn="l" defTabSz="21761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Không </a:t>
                </a:r>
                <a:r>
                  <a:rPr lang="en-US" dirty="0" err="1"/>
                  <a:t>cầnđặtquánhiềuhiệuứng</a:t>
                </a:r>
                <a:r>
                  <a:rPr lang="en-US" dirty="0"/>
                  <a:t>. </a:t>
                </a:r>
                <a:r>
                  <a:rPr lang="en-US" dirty="0" err="1"/>
                  <a:t>Chỉgiữlạihiệuứng</a:t>
                </a:r>
                <a:r>
                  <a:rPr lang="en-US" dirty="0"/>
                  <a:t> 5,6,7.</a:t>
                </a:r>
              </a:p>
              <a:p>
                <a:r>
                  <a:rPr lang="en-US" dirty="0" err="1"/>
                  <a:t>Hiệuứng</a:t>
                </a:r>
                <a:r>
                  <a:rPr lang="en-US" dirty="0"/>
                  <a:t> 5 </a:t>
                </a:r>
                <a:r>
                  <a:rPr lang="en-US" dirty="0" err="1"/>
                  <a:t>cầntáchthành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  <a:p>
                <a:r>
                  <a:rPr lang="en-US" dirty="0" err="1"/>
                  <a:t>Hiệuứng</a:t>
                </a:r>
                <a:r>
                  <a:rPr lang="en-US" dirty="0"/>
                  <a:t> 6 </a:t>
                </a:r>
                <a:r>
                  <a:rPr lang="en-US" dirty="0" err="1"/>
                  <a:t>cầnchỉnh</a:t>
                </a:r>
                <a:r>
                  <a:rPr lang="en-US" dirty="0"/>
                  <a:t> : </a:t>
                </a:r>
                <a:r>
                  <a:rPr lang="en-US" dirty="0" err="1"/>
                  <a:t>Vậysốphức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có</a:t>
                </a:r>
                <a:r>
                  <a:rPr lang="en-US" baseline="0" dirty="0" err="1"/>
                  <a:t>phầnthựclà</a:t>
                </a:r>
                <a:r>
                  <a:rPr lang="en-US" baseline="0" dirty="0"/>
                  <a:t> …..</a:t>
                </a:r>
                <a:r>
                  <a:rPr lang="en-US" baseline="0" dirty="0" err="1"/>
                  <a:t>vàphầnảolà</a:t>
                </a:r>
                <a:r>
                  <a:rPr lang="en-US" baseline="0" dirty="0"/>
                  <a:t>…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58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62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ph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giống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.</a:t>
            </a:r>
          </a:p>
          <a:p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ph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62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Ph</a:t>
            </a:r>
            <a:r>
              <a:rPr lang="vi-VN" dirty="0"/>
              <a:t>ư</a:t>
            </a:r>
            <a:r>
              <a:rPr lang="en-US" dirty="0" err="1"/>
              <a:t>ơng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A.</a:t>
            </a:r>
          </a:p>
          <a:p>
            <a:pPr marL="0" marR="0" lvl="0" indent="0" algn="l" defTabSz="21772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Tách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 6 </a:t>
            </a:r>
            <a:r>
              <a:rPr lang="en-US" dirty="0" err="1"/>
              <a:t>thành</a:t>
            </a:r>
            <a:r>
              <a:rPr lang="en-US" dirty="0"/>
              <a:t> 2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ứng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691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Giữ </a:t>
                </a:r>
                <a:r>
                  <a:rPr lang="en-US" dirty="0" err="1"/>
                  <a:t>lạitừcáchiệuứng</a:t>
                </a:r>
                <a:r>
                  <a:rPr lang="en-US" dirty="0"/>
                  <a:t> 4. </a:t>
                </a:r>
                <a:r>
                  <a:rPr lang="en-US" dirty="0" err="1"/>
                  <a:t>Cáchiệuứngdùngđồngnhấttừtrái</a:t>
                </a:r>
                <a:r>
                  <a:rPr lang="en-US" dirty="0"/>
                  <a:t> sang </a:t>
                </a:r>
                <a:r>
                  <a:rPr lang="en-US" dirty="0" err="1"/>
                  <a:t>phải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Viết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</m:oMath>
                </a14:m>
                <a:r>
                  <a:rPr lang="en-US" dirty="0" err="1"/>
                  <a:t>sai</a:t>
                </a:r>
                <a:r>
                  <a:rPr lang="en-US" baseline="0" dirty="0"/>
                  <a:t> ở </a:t>
                </a:r>
                <a:r>
                  <a:rPr lang="en-US" baseline="0" dirty="0" err="1"/>
                  <a:t>hiệuứng</a:t>
                </a:r>
                <a:r>
                  <a:rPr lang="en-US" baseline="0" dirty="0"/>
                  <a:t>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Viết</a:t>
                </a:r>
                <a:r>
                  <a:rPr lang="en-US" b="0" i="0" dirty="0">
                    <a:latin typeface="Cambria Math" panose="02040503050406030204" pitchFamily="18" charset="0"/>
                  </a:rPr>
                  <a:t>𝑧 ̅</a:t>
                </a:r>
                <a:r>
                  <a:rPr lang="en-US" dirty="0"/>
                  <a:t>sai</a:t>
                </a:r>
                <a:r>
                  <a:rPr lang="en-US" baseline="0" dirty="0"/>
                  <a:t> ở hiệuứng 5.</a:t>
                </a:r>
                <a:endParaRPr lang="en-US" dirty="0"/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6 </a:t>
                </a:r>
                <a:r>
                  <a:rPr lang="en-US" dirty="0" err="1"/>
                  <a:t>thảnh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1948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7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Không </a:t>
                </a:r>
                <a:r>
                  <a:rPr lang="en-US" dirty="0" err="1"/>
                  <a:t>cầnđặtquánhiềuhiệuứng</a:t>
                </a:r>
                <a:r>
                  <a:rPr lang="en-US" dirty="0"/>
                  <a:t>. </a:t>
                </a:r>
                <a:r>
                  <a:rPr lang="en-US" dirty="0" err="1"/>
                  <a:t>Chỉgiữlạihiệuứng</a:t>
                </a:r>
                <a:r>
                  <a:rPr lang="en-US" dirty="0"/>
                  <a:t> 5,6,7.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5 </a:t>
                </a:r>
                <a:r>
                  <a:rPr lang="en-US" dirty="0" err="1"/>
                  <a:t>thành</a:t>
                </a:r>
                <a:r>
                  <a:rPr lang="en-US" dirty="0"/>
                  <a:t> 3 </a:t>
                </a:r>
                <a:r>
                  <a:rPr lang="en-US" dirty="0" err="1"/>
                  <a:t>hiệuứng</a:t>
                </a:r>
                <a:r>
                  <a:rPr lang="en-US" dirty="0"/>
                  <a:t>. </a:t>
                </a:r>
                <a:r>
                  <a:rPr lang="en-US" dirty="0" err="1"/>
                  <a:t>Cầngõthêmkếtquảcủaphépnhân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Kếtluận</a:t>
                </a:r>
                <a:r>
                  <a:rPr lang="en-US" dirty="0"/>
                  <a:t> ở </a:t>
                </a:r>
                <a:r>
                  <a:rPr lang="en-US" dirty="0" err="1"/>
                  <a:t>hiệuứng</a:t>
                </a:r>
                <a:r>
                  <a:rPr lang="en-US" dirty="0"/>
                  <a:t> 7 </a:t>
                </a:r>
                <a:r>
                  <a:rPr lang="en-US" dirty="0" err="1"/>
                  <a:t>cầnnênrõphầnthựccủa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……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4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Không </a:t>
                </a:r>
                <a:r>
                  <a:rPr lang="en-US" dirty="0" err="1"/>
                  <a:t>cầnđặtquánhiềuhiệuứng</a:t>
                </a:r>
                <a:r>
                  <a:rPr lang="en-US" dirty="0"/>
                  <a:t>. </a:t>
                </a:r>
                <a:r>
                  <a:rPr lang="en-US" dirty="0" err="1"/>
                  <a:t>Chỉgiữlạihiệuứng</a:t>
                </a:r>
                <a:r>
                  <a:rPr lang="en-US" dirty="0"/>
                  <a:t> 5,6,7.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5 </a:t>
                </a:r>
                <a:r>
                  <a:rPr lang="en-US" dirty="0" err="1"/>
                  <a:t>thành</a:t>
                </a:r>
                <a:r>
                  <a:rPr lang="en-US" dirty="0"/>
                  <a:t> 3 </a:t>
                </a:r>
                <a:r>
                  <a:rPr lang="en-US" dirty="0" err="1"/>
                  <a:t>hiệuứng</a:t>
                </a:r>
                <a:r>
                  <a:rPr lang="en-US" dirty="0"/>
                  <a:t>. </a:t>
                </a:r>
                <a:r>
                  <a:rPr lang="en-US" dirty="0" err="1"/>
                  <a:t>Cầngõthêmkếtquảcủaphépnhân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Kếtluận</a:t>
                </a:r>
                <a:r>
                  <a:rPr lang="en-US" dirty="0"/>
                  <a:t> ở </a:t>
                </a:r>
                <a:r>
                  <a:rPr lang="en-US" dirty="0" err="1"/>
                  <a:t>hiệuứng</a:t>
                </a:r>
                <a:r>
                  <a:rPr lang="en-US" dirty="0"/>
                  <a:t> 7 </a:t>
                </a:r>
                <a:r>
                  <a:rPr lang="en-US" dirty="0" err="1"/>
                  <a:t>cầnnênrõphầnthựccủa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……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4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Không </a:t>
                </a:r>
                <a:r>
                  <a:rPr lang="en-US" dirty="0" err="1"/>
                  <a:t>cầnđặtquánhiềuhiệuứng</a:t>
                </a:r>
                <a:r>
                  <a:rPr lang="en-US" dirty="0"/>
                  <a:t>. </a:t>
                </a:r>
                <a:r>
                  <a:rPr lang="en-US" dirty="0" err="1"/>
                  <a:t>Chỉgiữlạihiệuứng</a:t>
                </a:r>
                <a:r>
                  <a:rPr lang="en-US" dirty="0"/>
                  <a:t> 5,6,7.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5 </a:t>
                </a:r>
                <a:r>
                  <a:rPr lang="en-US" dirty="0" err="1"/>
                  <a:t>thành</a:t>
                </a:r>
                <a:r>
                  <a:rPr lang="en-US" dirty="0"/>
                  <a:t> 3 </a:t>
                </a:r>
                <a:r>
                  <a:rPr lang="en-US" dirty="0" err="1"/>
                  <a:t>hiệuứng</a:t>
                </a:r>
                <a:r>
                  <a:rPr lang="en-US" dirty="0"/>
                  <a:t>. </a:t>
                </a:r>
                <a:r>
                  <a:rPr lang="en-US" dirty="0" err="1"/>
                  <a:t>Cầngõthêmkếtquảcủaphépnhân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Kếtluận</a:t>
                </a:r>
                <a:r>
                  <a:rPr lang="en-US" dirty="0"/>
                  <a:t> ở </a:t>
                </a:r>
                <a:r>
                  <a:rPr lang="en-US" dirty="0" err="1"/>
                  <a:t>hiệuứng</a:t>
                </a:r>
                <a:r>
                  <a:rPr lang="en-US" dirty="0"/>
                  <a:t> 7 </a:t>
                </a:r>
                <a:r>
                  <a:rPr lang="en-US" dirty="0" err="1"/>
                  <a:t>cầnnênrõphầnthựccủa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……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4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Không </a:t>
                </a:r>
                <a:r>
                  <a:rPr lang="en-US" dirty="0" err="1"/>
                  <a:t>cầnđặtquánhiềuhiệuứng</a:t>
                </a:r>
                <a:r>
                  <a:rPr lang="en-US" dirty="0"/>
                  <a:t>. </a:t>
                </a:r>
                <a:r>
                  <a:rPr lang="en-US" dirty="0" err="1"/>
                  <a:t>Chỉgiữlạihiệuứng</a:t>
                </a:r>
                <a:r>
                  <a:rPr lang="en-US" dirty="0"/>
                  <a:t> 5,6,7.</a:t>
                </a:r>
              </a:p>
              <a:p>
                <a:r>
                  <a:rPr lang="en-US" dirty="0" err="1"/>
                  <a:t>Hiệuứng</a:t>
                </a:r>
                <a:r>
                  <a:rPr lang="en-US" dirty="0"/>
                  <a:t> 5 </a:t>
                </a:r>
                <a:r>
                  <a:rPr lang="en-US" dirty="0" err="1"/>
                  <a:t>cầntáchthành</a:t>
                </a:r>
                <a:r>
                  <a:rPr lang="en-US" dirty="0"/>
                  <a:t> 2 </a:t>
                </a:r>
                <a:r>
                  <a:rPr lang="en-US" dirty="0" err="1"/>
                  <a:t>hiệuứng</a:t>
                </a:r>
                <a:r>
                  <a:rPr lang="en-US" dirty="0"/>
                  <a:t>.</a:t>
                </a:r>
              </a:p>
              <a:p>
                <a:r>
                  <a:rPr lang="en-US" dirty="0" err="1"/>
                  <a:t>Hiệuứng</a:t>
                </a:r>
                <a:r>
                  <a:rPr lang="en-US" dirty="0"/>
                  <a:t> 6 </a:t>
                </a:r>
                <a:r>
                  <a:rPr lang="en-US" dirty="0" err="1"/>
                  <a:t>cầnchỉnh</a:t>
                </a:r>
                <a:r>
                  <a:rPr lang="en-US" dirty="0"/>
                  <a:t> : </a:t>
                </a:r>
                <a:r>
                  <a:rPr lang="en-US" dirty="0" err="1"/>
                  <a:t>Vậysốphức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err="1"/>
                  <a:t>có</a:t>
                </a:r>
                <a:r>
                  <a:rPr lang="en-US" baseline="0" dirty="0" err="1"/>
                  <a:t>phầnthựclà</a:t>
                </a:r>
                <a:r>
                  <a:rPr lang="en-US" baseline="0" dirty="0"/>
                  <a:t> …..</a:t>
                </a:r>
                <a:r>
                  <a:rPr lang="en-US" baseline="0" dirty="0" err="1"/>
                  <a:t>vàphầnảolà</a:t>
                </a:r>
                <a:r>
                  <a:rPr lang="en-US" baseline="0" dirty="0"/>
                  <a:t>…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058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Không </a:t>
                </a:r>
                <a:r>
                  <a:rPr lang="en-US" dirty="0" err="1"/>
                  <a:t>cầnđặtquánhiềuhiệuứng</a:t>
                </a:r>
                <a:r>
                  <a:rPr lang="en-US" dirty="0"/>
                  <a:t>. </a:t>
                </a:r>
                <a:r>
                  <a:rPr lang="en-US" dirty="0" err="1"/>
                  <a:t>Chỉgiữlạihiệuứng</a:t>
                </a:r>
                <a:r>
                  <a:rPr lang="en-US" dirty="0"/>
                  <a:t> 5,6,7.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5 </a:t>
                </a:r>
                <a:r>
                  <a:rPr lang="en-US" dirty="0" err="1"/>
                  <a:t>thành</a:t>
                </a:r>
                <a:r>
                  <a:rPr lang="en-US" dirty="0"/>
                  <a:t> 3 </a:t>
                </a:r>
                <a:r>
                  <a:rPr lang="en-US" dirty="0" err="1"/>
                  <a:t>hiệuứng</a:t>
                </a:r>
                <a:r>
                  <a:rPr lang="en-US" dirty="0"/>
                  <a:t>. </a:t>
                </a:r>
                <a:r>
                  <a:rPr lang="en-US" dirty="0" err="1"/>
                  <a:t>Cầngõthêmkếtquảcủaphépnhân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Kếtluận</a:t>
                </a:r>
                <a:r>
                  <a:rPr lang="en-US" dirty="0"/>
                  <a:t> ở </a:t>
                </a:r>
                <a:r>
                  <a:rPr lang="en-US" dirty="0" err="1"/>
                  <a:t>hiệuứng</a:t>
                </a:r>
                <a:r>
                  <a:rPr lang="en-US" dirty="0"/>
                  <a:t> 7 </a:t>
                </a:r>
                <a:r>
                  <a:rPr lang="en-US" dirty="0" err="1"/>
                  <a:t>cầnnênrõphầnthựccủa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……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47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/>
                  <a:t>Không </a:t>
                </a:r>
                <a:r>
                  <a:rPr lang="en-US" dirty="0" err="1"/>
                  <a:t>cầnđặtquánhiềuhiệuứng</a:t>
                </a:r>
                <a:r>
                  <a:rPr lang="en-US" dirty="0"/>
                  <a:t>. </a:t>
                </a:r>
                <a:r>
                  <a:rPr lang="en-US" dirty="0" err="1"/>
                  <a:t>Chỉgiữlạihiệuứng</a:t>
                </a:r>
                <a:r>
                  <a:rPr lang="en-US" dirty="0"/>
                  <a:t> 5,6,7.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Táchhiệuứng</a:t>
                </a:r>
                <a:r>
                  <a:rPr lang="en-US" dirty="0"/>
                  <a:t> 5 </a:t>
                </a:r>
                <a:r>
                  <a:rPr lang="en-US" dirty="0" err="1"/>
                  <a:t>thành</a:t>
                </a:r>
                <a:r>
                  <a:rPr lang="en-US" dirty="0"/>
                  <a:t> 3 </a:t>
                </a:r>
                <a:r>
                  <a:rPr lang="en-US" dirty="0" err="1"/>
                  <a:t>hiệuứng</a:t>
                </a:r>
                <a:r>
                  <a:rPr lang="en-US" dirty="0"/>
                  <a:t>. </a:t>
                </a:r>
                <a:r>
                  <a:rPr lang="en-US" dirty="0" err="1"/>
                  <a:t>Cầngõthêmkếtquảcủaphépnhân</a:t>
                </a:r>
                <a:r>
                  <a:rPr lang="en-US" dirty="0"/>
                  <a:t>.</a:t>
                </a:r>
              </a:p>
              <a:p>
                <a:pPr marL="0" marR="0" lvl="0" indent="0" algn="l" defTabSz="217727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err="1"/>
                  <a:t>Kếtluận</a:t>
                </a:r>
                <a:r>
                  <a:rPr lang="en-US" dirty="0"/>
                  <a:t> ở </a:t>
                </a:r>
                <a:r>
                  <a:rPr lang="en-US" dirty="0" err="1"/>
                  <a:t>hiệuứng</a:t>
                </a:r>
                <a:r>
                  <a:rPr lang="en-US" dirty="0"/>
                  <a:t> 7 </a:t>
                </a:r>
                <a:r>
                  <a:rPr lang="en-US" dirty="0" err="1"/>
                  <a:t>cầnnênrõphầnthựccủa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……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4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67"/>
            <a:ext cx="20729099" cy="29400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7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4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48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35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22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09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96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A5D5-FA8F-4358-8552-BFCB6BFAF672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983B-0771-41D4-B16D-608B47807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157006" y="1098550"/>
            <a:ext cx="14632305" cy="23406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627" y="1098550"/>
            <a:ext cx="43498930" cy="2340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11"/>
            <a:ext cx="5690341" cy="730250"/>
          </a:xfrm>
          <a:prstGeom prst="rect">
            <a:avLst/>
          </a:prstGeom>
        </p:spPr>
        <p:txBody>
          <a:bodyPr lIns="91377" tIns="45691" rIns="91377" bIns="45691"/>
          <a:lstStyle/>
          <a:p>
            <a:fld id="{D15044BE-B3F3-4258-B55D-9238C2EBFDF1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11"/>
            <a:ext cx="7722605" cy="730250"/>
          </a:xfrm>
          <a:prstGeom prst="rect">
            <a:avLst/>
          </a:prstGeom>
        </p:spPr>
        <p:txBody>
          <a:bodyPr lIns="91377" tIns="45691" rIns="91377" bIns="4569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81" y="12712711"/>
            <a:ext cx="5690341" cy="730250"/>
          </a:xfrm>
          <a:prstGeom prst="rect">
            <a:avLst/>
          </a:prstGeom>
        </p:spPr>
        <p:txBody>
          <a:bodyPr lIns="91377" tIns="45691" rIns="91377" bIns="45691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8" y="2870207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065" indent="0">
              <a:buNone/>
              <a:defRPr sz="2900"/>
            </a:lvl2pPr>
            <a:lvl3pPr marL="2176128" indent="0">
              <a:buNone/>
              <a:defRPr sz="2400"/>
            </a:lvl3pPr>
            <a:lvl4pPr marL="3264195" indent="0">
              <a:buNone/>
              <a:defRPr sz="2100"/>
            </a:lvl4pPr>
            <a:lvl5pPr marL="4352256" indent="0">
              <a:buNone/>
              <a:defRPr sz="2100"/>
            </a:lvl5pPr>
            <a:lvl6pPr marL="5440321" indent="0">
              <a:buNone/>
              <a:defRPr sz="2100"/>
            </a:lvl6pPr>
            <a:lvl7pPr marL="6528383" indent="0">
              <a:buNone/>
              <a:defRPr sz="2100"/>
            </a:lvl7pPr>
            <a:lvl8pPr marL="7616446" indent="0">
              <a:buNone/>
              <a:defRPr sz="2100"/>
            </a:lvl8pPr>
            <a:lvl9pPr marL="87045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7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7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7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7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7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7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17"/>
            <a:ext cx="20729099" cy="2724150"/>
          </a:xfr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7103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421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132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4842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3553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2263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09743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696849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623" y="6400817"/>
            <a:ext cx="29065619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23696" y="6400817"/>
            <a:ext cx="29065616" cy="18103850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7103" indent="0">
              <a:buNone/>
              <a:defRPr sz="4800" b="1"/>
            </a:lvl2pPr>
            <a:lvl3pPr marL="2174211" indent="0">
              <a:buNone/>
              <a:defRPr sz="4300" b="1"/>
            </a:lvl3pPr>
            <a:lvl4pPr marL="3261324" indent="0">
              <a:buNone/>
              <a:defRPr sz="3800" b="1"/>
            </a:lvl4pPr>
            <a:lvl5pPr marL="4348422" indent="0">
              <a:buNone/>
              <a:defRPr sz="3800" b="1"/>
            </a:lvl5pPr>
            <a:lvl6pPr marL="5435535" indent="0">
              <a:buNone/>
              <a:defRPr sz="3800" b="1"/>
            </a:lvl6pPr>
            <a:lvl7pPr marL="6522633" indent="0">
              <a:buNone/>
              <a:defRPr sz="3800" b="1"/>
            </a:lvl7pPr>
            <a:lvl8pPr marL="7609743" indent="0">
              <a:buNone/>
              <a:defRPr sz="3800" b="1"/>
            </a:lvl8pPr>
            <a:lvl9pPr marL="8696849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50" y="3070226"/>
            <a:ext cx="10779470" cy="1279524"/>
          </a:xfrm>
        </p:spPr>
        <p:txBody>
          <a:bodyPr anchor="b"/>
          <a:lstStyle>
            <a:lvl1pPr marL="0" indent="0">
              <a:buNone/>
              <a:defRPr sz="5700" b="1"/>
            </a:lvl1pPr>
            <a:lvl2pPr marL="1087103" indent="0">
              <a:buNone/>
              <a:defRPr sz="4800" b="1"/>
            </a:lvl2pPr>
            <a:lvl3pPr marL="2174211" indent="0">
              <a:buNone/>
              <a:defRPr sz="4300" b="1"/>
            </a:lvl3pPr>
            <a:lvl4pPr marL="3261324" indent="0">
              <a:buNone/>
              <a:defRPr sz="3800" b="1"/>
            </a:lvl4pPr>
            <a:lvl5pPr marL="4348422" indent="0">
              <a:buNone/>
              <a:defRPr sz="3800" b="1"/>
            </a:lvl5pPr>
            <a:lvl6pPr marL="5435535" indent="0">
              <a:buNone/>
              <a:defRPr sz="3800" b="1"/>
            </a:lvl6pPr>
            <a:lvl7pPr marL="6522633" indent="0">
              <a:buNone/>
              <a:defRPr sz="3800" b="1"/>
            </a:lvl7pPr>
            <a:lvl8pPr marL="7609743" indent="0">
              <a:buNone/>
              <a:defRPr sz="3800" b="1"/>
            </a:lvl8pPr>
            <a:lvl9pPr marL="8696849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50" y="4349750"/>
            <a:ext cx="10779470" cy="790257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81" y="546100"/>
            <a:ext cx="8023213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17"/>
            <a:ext cx="13633108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81" y="2870207"/>
            <a:ext cx="8023213" cy="9382126"/>
          </a:xfrm>
        </p:spPr>
        <p:txBody>
          <a:bodyPr/>
          <a:lstStyle>
            <a:lvl1pPr marL="0" indent="0">
              <a:buNone/>
              <a:defRPr sz="3300"/>
            </a:lvl1pPr>
            <a:lvl2pPr marL="1087103" indent="0">
              <a:buNone/>
              <a:defRPr sz="2900"/>
            </a:lvl2pPr>
            <a:lvl3pPr marL="2174211" indent="0">
              <a:buNone/>
              <a:defRPr sz="2400"/>
            </a:lvl3pPr>
            <a:lvl4pPr marL="3261324" indent="0">
              <a:buNone/>
              <a:defRPr sz="2100"/>
            </a:lvl4pPr>
            <a:lvl5pPr marL="4348422" indent="0">
              <a:buNone/>
              <a:defRPr sz="2100"/>
            </a:lvl5pPr>
            <a:lvl6pPr marL="5435535" indent="0">
              <a:buNone/>
              <a:defRPr sz="2100"/>
            </a:lvl6pPr>
            <a:lvl7pPr marL="6522633" indent="0">
              <a:buNone/>
              <a:defRPr sz="2100"/>
            </a:lvl7pPr>
            <a:lvl8pPr marL="7609743" indent="0">
              <a:buNone/>
              <a:defRPr sz="2100"/>
            </a:lvl8pPr>
            <a:lvl9pPr marL="8696849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A5D5-FA8F-4358-8552-BFCB6BFAF672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3983B-0771-41D4-B16D-608B478079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7103" indent="0">
              <a:buNone/>
              <a:defRPr sz="6700"/>
            </a:lvl2pPr>
            <a:lvl3pPr marL="2174211" indent="0">
              <a:buNone/>
              <a:defRPr sz="5700"/>
            </a:lvl3pPr>
            <a:lvl4pPr marL="3261324" indent="0">
              <a:buNone/>
              <a:defRPr sz="4800"/>
            </a:lvl4pPr>
            <a:lvl5pPr marL="4348422" indent="0">
              <a:buNone/>
              <a:defRPr sz="4800"/>
            </a:lvl5pPr>
            <a:lvl6pPr marL="5435535" indent="0">
              <a:buNone/>
              <a:defRPr sz="4800"/>
            </a:lvl6pPr>
            <a:lvl7pPr marL="6522633" indent="0">
              <a:buNone/>
              <a:defRPr sz="4800"/>
            </a:lvl7pPr>
            <a:lvl8pPr marL="7609743" indent="0">
              <a:buNone/>
              <a:defRPr sz="4800"/>
            </a:lvl8pPr>
            <a:lvl9pPr marL="8696849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</p:spPr>
        <p:txBody>
          <a:bodyPr/>
          <a:lstStyle>
            <a:lvl1pPr marL="0" indent="0">
              <a:buNone/>
              <a:defRPr sz="3300"/>
            </a:lvl1pPr>
            <a:lvl2pPr marL="1087103" indent="0">
              <a:buNone/>
              <a:defRPr sz="2900"/>
            </a:lvl2pPr>
            <a:lvl3pPr marL="2174211" indent="0">
              <a:buNone/>
              <a:defRPr sz="2400"/>
            </a:lvl3pPr>
            <a:lvl4pPr marL="3261324" indent="0">
              <a:buNone/>
              <a:defRPr sz="2100"/>
            </a:lvl4pPr>
            <a:lvl5pPr marL="4348422" indent="0">
              <a:buNone/>
              <a:defRPr sz="2100"/>
            </a:lvl5pPr>
            <a:lvl6pPr marL="5435535" indent="0">
              <a:buNone/>
              <a:defRPr sz="2100"/>
            </a:lvl6pPr>
            <a:lvl7pPr marL="6522633" indent="0">
              <a:buNone/>
              <a:defRPr sz="2100"/>
            </a:lvl7pPr>
            <a:lvl8pPr marL="7609743" indent="0">
              <a:buNone/>
              <a:defRPr sz="2100"/>
            </a:lvl8pPr>
            <a:lvl9pPr marL="8696849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E443-43CC-47C0-B016-9A203293290C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 vert="horz" lIns="217423" tIns="108712" rIns="217423" bIns="10871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200413"/>
            <a:ext cx="21948458" cy="9051926"/>
          </a:xfrm>
          <a:prstGeom prst="rect">
            <a:avLst/>
          </a:prstGeom>
        </p:spPr>
        <p:txBody>
          <a:bodyPr vert="horz" lIns="217423" tIns="108712" rIns="217423" bIns="10871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9359" y="12712717"/>
            <a:ext cx="5690341" cy="730250"/>
          </a:xfrm>
          <a:prstGeom prst="rect">
            <a:avLst/>
          </a:prstGeom>
        </p:spPr>
        <p:txBody>
          <a:bodyPr vert="horz" lIns="217423" tIns="108712" rIns="217423" bIns="108712" rtlCol="0" anchor="ctr"/>
          <a:lstStyle>
            <a:lvl1pPr algn="l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2A5D5-FA8F-4358-8552-BFCB6BFAF672}" type="datetimeFigureOut">
              <a:rPr lang="en-US" smtClean="0"/>
              <a:pPr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32285" y="12712717"/>
            <a:ext cx="7722605" cy="730250"/>
          </a:xfrm>
          <a:prstGeom prst="rect">
            <a:avLst/>
          </a:prstGeom>
        </p:spPr>
        <p:txBody>
          <a:bodyPr vert="horz" lIns="217423" tIns="108712" rIns="217423" bIns="108712" rtlCol="0" anchor="ctr"/>
          <a:lstStyle>
            <a:lvl1pPr algn="ct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477475" y="12712717"/>
            <a:ext cx="5690341" cy="730250"/>
          </a:xfrm>
          <a:prstGeom prst="rect">
            <a:avLst/>
          </a:prstGeom>
        </p:spPr>
        <p:txBody>
          <a:bodyPr vert="horz" lIns="217423" tIns="108712" rIns="217423" bIns="108712" rtlCol="0" anchor="ctr"/>
          <a:lstStyle>
            <a:lvl1pPr algn="r">
              <a:defRPr sz="2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983B-0771-41D4-B16D-608B478079F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9"/>
            <a:ext cx="24387047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2022377" y="333376"/>
            <a:ext cx="6880311" cy="861726"/>
          </a:xfrm>
          <a:prstGeom prst="rect">
            <a:avLst/>
          </a:prstGeom>
          <a:noFill/>
        </p:spPr>
        <p:txBody>
          <a:bodyPr wrap="none" lIns="91391" tIns="45696" rIns="91391" bIns="45696" rtlCol="0">
            <a:spAutoFit/>
          </a:bodyPr>
          <a:lstStyle/>
          <a:p>
            <a:pPr algn="ctr"/>
            <a:r>
              <a:rPr lang="vi-VN" sz="5000" b="1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PHÉP</a:t>
            </a:r>
            <a:r>
              <a:rPr lang="vi-VN" sz="5000" b="1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CHIA SỐ PHỨC</a:t>
            </a:r>
            <a:endParaRPr lang="en-US" sz="50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217924" y="455250"/>
            <a:ext cx="2193129" cy="569338"/>
          </a:xfrm>
          <a:prstGeom prst="rect">
            <a:avLst/>
          </a:prstGeom>
          <a:noFill/>
        </p:spPr>
        <p:txBody>
          <a:bodyPr wrap="none" lIns="91391" tIns="45696" rIns="91391" bIns="45696" rtlCol="0">
            <a:spAutoFit/>
          </a:bodyPr>
          <a:lstStyle/>
          <a:p>
            <a:pPr algn="ctr"/>
            <a:r>
              <a:rPr lang="en-US" sz="3100" b="0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GIẢI TÍCH</a:t>
            </a:r>
            <a:endParaRPr lang="en-US" sz="3100" b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91" y="185946"/>
            <a:ext cx="934772" cy="1246447"/>
          </a:xfrm>
          <a:prstGeom prst="rect">
            <a:avLst/>
          </a:prstGeom>
          <a:noFill/>
        </p:spPr>
        <p:txBody>
          <a:bodyPr wrap="none" lIns="91391" tIns="45696" rIns="91391" bIns="45696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9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667404" y="457200"/>
            <a:ext cx="1264991" cy="569338"/>
          </a:xfrm>
          <a:prstGeom prst="rect">
            <a:avLst/>
          </a:prstGeom>
          <a:noFill/>
        </p:spPr>
        <p:txBody>
          <a:bodyPr wrap="none" lIns="91391" tIns="45696" rIns="91391" bIns="45696" rtlCol="0">
            <a:spAutoFit/>
          </a:bodyPr>
          <a:lstStyle/>
          <a:p>
            <a:pPr algn="ctr"/>
            <a:r>
              <a:rPr lang="vi-VN" sz="31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 3</a:t>
            </a:r>
            <a:endParaRPr lang="en-US" sz="31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656" r:id="rId13"/>
    <p:sldLayoutId id="2147483658" r:id="rId14"/>
  </p:sldLayoutIdLst>
  <p:txStyles>
    <p:titleStyle>
      <a:lvl1pPr algn="ctr" defTabSz="2174211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5331" indent="-815331" algn="l" defTabSz="2174211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6543" indent="-679447" algn="l" defTabSz="2174211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17768" indent="-543558" algn="l" defTabSz="2174211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04867" indent="-543558" algn="l" defTabSz="2174211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1979" indent="-543558" algn="l" defTabSz="2174211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79080" indent="-543558" algn="l" defTabSz="21742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66190" indent="-543558" algn="l" defTabSz="21742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53301" indent="-543558" algn="l" defTabSz="21742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40401" indent="-543558" algn="l" defTabSz="2174211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7103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4211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1324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48422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35535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22633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09743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96849" algn="l" defTabSz="2174211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6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26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41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2.png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1.png"/><Relationship Id="rId11" Type="http://schemas.openxmlformats.org/officeDocument/2006/relationships/oleObject" Target="../embeddings/oleObject42.bin"/><Relationship Id="rId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46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60.png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9.png"/><Relationship Id="rId11" Type="http://schemas.openxmlformats.org/officeDocument/2006/relationships/image" Target="../media/image47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56.png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68.png"/><Relationship Id="rId4" Type="http://schemas.openxmlformats.org/officeDocument/2006/relationships/image" Target="../media/image55.png"/><Relationship Id="rId9" Type="http://schemas.openxmlformats.org/officeDocument/2006/relationships/image" Target="../media/image67.png"/><Relationship Id="rId14" Type="http://schemas.openxmlformats.org/officeDocument/2006/relationships/image" Target="../media/image7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50.bin"/><Relationship Id="rId18" Type="http://schemas.openxmlformats.org/officeDocument/2006/relationships/image" Target="../media/image80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77.wmf"/><Relationship Id="rId1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9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5" Type="http://schemas.openxmlformats.org/officeDocument/2006/relationships/oleObject" Target="../embeddings/oleObject51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7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3.wmf"/><Relationship Id="rId4" Type="http://schemas.openxmlformats.org/officeDocument/2006/relationships/image" Target="../media/image17.png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4.wmf"/><Relationship Id="rId2" Type="http://schemas.openxmlformats.org/officeDocument/2006/relationships/tags" Target="../tags/tag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9191983" y="4730578"/>
            <a:ext cx="10002385" cy="1200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60" tIns="45684" rIns="91360" bIns="45684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 err="1">
                <a:solidFill>
                  <a:srgbClr val="77624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Chương</a:t>
            </a:r>
            <a:r>
              <a:rPr lang="en-US" sz="4800" b="1" dirty="0">
                <a:solidFill>
                  <a:srgbClr val="77624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vi-VN" sz="4800" b="1" dirty="0">
                <a:solidFill>
                  <a:srgbClr val="77624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en-US" sz="4800" b="1" dirty="0">
                <a:solidFill>
                  <a:srgbClr val="77624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vi-VN" sz="4800" b="1" dirty="0">
                <a:solidFill>
                  <a:srgbClr val="77624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SỐ PHỨC</a:t>
            </a:r>
            <a:endParaRPr lang="en-US" sz="4800" b="1" dirty="0">
              <a:solidFill>
                <a:srgbClr val="77624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379046" y="1883126"/>
            <a:ext cx="1814127" cy="1828784"/>
            <a:chOff x="12784885" y="1066801"/>
            <a:chExt cx="1814128" cy="1828784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1066801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5" y="1556787"/>
              <a:ext cx="1223352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</a:t>
              </a:r>
              <a:r>
                <a:rPr lang="vi-VN" sz="8100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2</a:t>
              </a:r>
              <a:endParaRPr lang="en-US" sz="8100" dirty="0">
                <a:solidFill>
                  <a:srgbClr val="135F82"/>
                </a:solidFill>
                <a:latin typeface="Times New Roman" panose="02020603050405020304" pitchFamily="18" charset="0"/>
                <a:ea typeface="AvantGarde" pitchFamily="2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0782533" y="1965604"/>
            <a:ext cx="2238374" cy="1707028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" name="Group 26"/>
          <p:cNvGrpSpPr/>
          <p:nvPr/>
        </p:nvGrpSpPr>
        <p:grpSpPr>
          <a:xfrm>
            <a:off x="4040188" y="9144000"/>
            <a:ext cx="16383000" cy="907200"/>
            <a:chOff x="7483861" y="7543801"/>
            <a:chExt cx="14646001" cy="907200"/>
          </a:xfrm>
        </p:grpSpPr>
        <p:sp>
          <p:nvSpPr>
            <p:cNvPr id="44" name="TextBox 43"/>
            <p:cNvSpPr txBox="1"/>
            <p:nvPr/>
          </p:nvSpPr>
          <p:spPr>
            <a:xfrm>
              <a:off x="8993187" y="7620003"/>
              <a:ext cx="13136675" cy="83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CHIA SỐ PHỨC</a:t>
              </a:r>
            </a:p>
          </p:txBody>
        </p:sp>
        <p:grpSp>
          <p:nvGrpSpPr>
            <p:cNvPr id="3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4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48" name="Round Same Side Corner Rectangle 4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7851990" y="7646473"/>
                  <a:ext cx="640858" cy="7540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6" name="Group 26"/>
          <p:cNvGrpSpPr/>
          <p:nvPr/>
        </p:nvGrpSpPr>
        <p:grpSpPr>
          <a:xfrm>
            <a:off x="4179073" y="7766522"/>
            <a:ext cx="16396516" cy="907201"/>
            <a:chOff x="7459670" y="7543799"/>
            <a:chExt cx="14851072" cy="907200"/>
          </a:xfrm>
        </p:grpSpPr>
        <p:sp>
          <p:nvSpPr>
            <p:cNvPr id="28" name="TextBox 27"/>
            <p:cNvSpPr txBox="1"/>
            <p:nvPr/>
          </p:nvSpPr>
          <p:spPr>
            <a:xfrm>
              <a:off x="8993186" y="7620003"/>
              <a:ext cx="13317556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TỔNG VÀ TÍCH CỦA HAI SỐ PHỨC LIÊN HỢP</a:t>
              </a:r>
            </a:p>
          </p:txBody>
        </p:sp>
        <p:grpSp>
          <p:nvGrpSpPr>
            <p:cNvPr id="7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30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29"/>
              <p:cNvGrpSpPr/>
              <p:nvPr/>
            </p:nvGrpSpPr>
            <p:grpSpPr>
              <a:xfrm>
                <a:off x="7469187" y="7640056"/>
                <a:ext cx="1371600" cy="776590"/>
                <a:chOff x="7469187" y="7640056"/>
                <a:chExt cx="1371600" cy="776590"/>
              </a:xfrm>
            </p:grpSpPr>
            <p:sp>
              <p:nvSpPr>
                <p:cNvPr id="32" name="Round Same Side Corner Rectangle 3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928211" y="7640056"/>
                  <a:ext cx="408277" cy="7540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10" name="Group 9"/>
          <p:cNvGrpSpPr/>
          <p:nvPr/>
        </p:nvGrpSpPr>
        <p:grpSpPr>
          <a:xfrm>
            <a:off x="5505210" y="6014190"/>
            <a:ext cx="11761494" cy="1123354"/>
            <a:chOff x="5697826" y="4371559"/>
            <a:chExt cx="11761494" cy="1123353"/>
          </a:xfrm>
          <a:solidFill>
            <a:schemeClr val="bg1"/>
          </a:solidFill>
        </p:grpSpPr>
        <p:sp>
          <p:nvSpPr>
            <p:cNvPr id="17" name="Rectangle 16"/>
            <p:cNvSpPr/>
            <p:nvPr/>
          </p:nvSpPr>
          <p:spPr>
            <a:xfrm>
              <a:off x="9820500" y="4469240"/>
              <a:ext cx="5486401" cy="833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10" tIns="45705" rIns="91410" bIns="45705"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97826" y="4371559"/>
              <a:ext cx="11761494" cy="1123353"/>
            </a:xfrm>
            <a:prstGeom prst="rect">
              <a:avLst/>
            </a:prstGeom>
            <a:grpFill/>
          </p:spPr>
          <p:txBody>
            <a:bodyPr wrap="none" lIns="91410" tIns="45705" rIns="91410" bIns="45705" rtlCol="0">
              <a:spAutoFit/>
            </a:bodyPr>
            <a:lstStyle/>
            <a:p>
              <a:pPr algn="ctr"/>
              <a:r>
                <a:rPr lang="vi-VN" sz="67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Bài 3: PHÉP CHIA S</a:t>
              </a:r>
              <a:r>
                <a:rPr lang="en-US" sz="67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Ố</a:t>
              </a:r>
              <a:r>
                <a:rPr lang="vi-VN" sz="6700" b="1" dirty="0">
                  <a:solidFill>
                    <a:srgbClr val="135F82"/>
                  </a:solidFill>
                  <a:latin typeface="AvantGarde-Demi" pitchFamily="18" charset="0"/>
                  <a:ea typeface="AvantGarde-Demi" pitchFamily="18" charset="0"/>
                  <a:cs typeface="AvantGarde-Demi" pitchFamily="18" charset="0"/>
                </a:rPr>
                <a:t> PHỨC</a:t>
              </a:r>
              <a:endParaRPr lang="en-US" sz="6700" b="1" dirty="0">
                <a:solidFill>
                  <a:srgbClr val="135F82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endParaRPr>
            </a:p>
          </p:txBody>
        </p:sp>
      </p:grpSp>
      <p:sp>
        <p:nvSpPr>
          <p:cNvPr id="54" name="Rounded Rectangle 53"/>
          <p:cNvSpPr/>
          <p:nvPr/>
        </p:nvSpPr>
        <p:spPr>
          <a:xfrm>
            <a:off x="3542579" y="7078215"/>
            <a:ext cx="17525999" cy="5266190"/>
          </a:xfrm>
          <a:prstGeom prst="roundRect">
            <a:avLst>
              <a:gd name="adj" fmla="val 4570"/>
            </a:avLst>
          </a:prstGeom>
          <a:noFill/>
          <a:ln>
            <a:solidFill>
              <a:srgbClr val="135F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0" tIns="45684" rIns="91360" bIns="45684" rtlCol="0" anchor="ctr"/>
          <a:lstStyle/>
          <a:p>
            <a:pPr algn="ctr"/>
            <a:endParaRPr lang="en-US"/>
          </a:p>
        </p:txBody>
      </p:sp>
      <p:grpSp>
        <p:nvGrpSpPr>
          <p:cNvPr id="55" name="Group 54"/>
          <p:cNvGrpSpPr/>
          <p:nvPr/>
        </p:nvGrpSpPr>
        <p:grpSpPr>
          <a:xfrm>
            <a:off x="4160088" y="10552338"/>
            <a:ext cx="9688259" cy="1113708"/>
            <a:chOff x="739068" y="1515168"/>
            <a:chExt cx="9688259" cy="1113708"/>
          </a:xfrm>
        </p:grpSpPr>
        <p:sp>
          <p:nvSpPr>
            <p:cNvPr id="56" name="Freeform 71"/>
            <p:cNvSpPr>
              <a:spLocks/>
            </p:cNvSpPr>
            <p:nvPr/>
          </p:nvSpPr>
          <p:spPr bwMode="auto">
            <a:xfrm flipH="1">
              <a:off x="3250419" y="2066147"/>
              <a:ext cx="6961968" cy="417465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29" tIns="45715" rIns="91429" bIns="45715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739068" y="1515168"/>
              <a:ext cx="8177919" cy="960327"/>
              <a:chOff x="739068" y="1515168"/>
              <a:chExt cx="8177919" cy="960327"/>
            </a:xfrm>
          </p:grpSpPr>
          <p:sp>
            <p:nvSpPr>
              <p:cNvPr id="59" name="Freeform 71"/>
              <p:cNvSpPr>
                <a:spLocks/>
              </p:cNvSpPr>
              <p:nvPr/>
            </p:nvSpPr>
            <p:spPr bwMode="auto">
              <a:xfrm>
                <a:off x="739068" y="2058030"/>
                <a:ext cx="6961968" cy="417465"/>
              </a:xfrm>
              <a:custGeom>
                <a:avLst/>
                <a:gdLst>
                  <a:gd name="T0" fmla="*/ 1849 w 1857"/>
                  <a:gd name="T1" fmla="*/ 72 h 111"/>
                  <a:gd name="T2" fmla="*/ 376 w 1857"/>
                  <a:gd name="T3" fmla="*/ 72 h 111"/>
                  <a:gd name="T4" fmla="*/ 360 w 1857"/>
                  <a:gd name="T5" fmla="*/ 52 h 111"/>
                  <a:gd name="T6" fmla="*/ 374 w 1857"/>
                  <a:gd name="T7" fmla="*/ 20 h 111"/>
                  <a:gd name="T8" fmla="*/ 366 w 1857"/>
                  <a:gd name="T9" fmla="*/ 0 h 111"/>
                  <a:gd name="T10" fmla="*/ 85 w 1857"/>
                  <a:gd name="T11" fmla="*/ 0 h 111"/>
                  <a:gd name="T12" fmla="*/ 53 w 1857"/>
                  <a:gd name="T13" fmla="*/ 20 h 111"/>
                  <a:gd name="T14" fmla="*/ 6 w 1857"/>
                  <a:gd name="T15" fmla="*/ 91 h 111"/>
                  <a:gd name="T16" fmla="*/ 15 w 1857"/>
                  <a:gd name="T17" fmla="*/ 111 h 111"/>
                  <a:gd name="T18" fmla="*/ 199 w 1857"/>
                  <a:gd name="T19" fmla="*/ 111 h 111"/>
                  <a:gd name="T20" fmla="*/ 296 w 1857"/>
                  <a:gd name="T21" fmla="*/ 111 h 111"/>
                  <a:gd name="T22" fmla="*/ 1849 w 1857"/>
                  <a:gd name="T23" fmla="*/ 111 h 111"/>
                  <a:gd name="T24" fmla="*/ 1857 w 1857"/>
                  <a:gd name="T25" fmla="*/ 103 h 111"/>
                  <a:gd name="T26" fmla="*/ 1857 w 1857"/>
                  <a:gd name="T27" fmla="*/ 81 h 111"/>
                  <a:gd name="T28" fmla="*/ 1849 w 1857"/>
                  <a:gd name="T29" fmla="*/ 7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857" h="111">
                    <a:moveTo>
                      <a:pt x="1849" y="72"/>
                    </a:moveTo>
                    <a:cubicBezTo>
                      <a:pt x="1849" y="72"/>
                      <a:pt x="423" y="72"/>
                      <a:pt x="376" y="72"/>
                    </a:cubicBezTo>
                    <a:cubicBezTo>
                      <a:pt x="350" y="72"/>
                      <a:pt x="355" y="63"/>
                      <a:pt x="360" y="52"/>
                    </a:cubicBezTo>
                    <a:cubicBezTo>
                      <a:pt x="365" y="40"/>
                      <a:pt x="374" y="20"/>
                      <a:pt x="374" y="20"/>
                    </a:cubicBezTo>
                    <a:cubicBezTo>
                      <a:pt x="381" y="9"/>
                      <a:pt x="377" y="0"/>
                      <a:pt x="366" y="0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74" y="0"/>
                      <a:pt x="59" y="9"/>
                      <a:pt x="53" y="20"/>
                    </a:cubicBezTo>
                    <a:cubicBezTo>
                      <a:pt x="6" y="91"/>
                      <a:pt x="6" y="91"/>
                      <a:pt x="6" y="91"/>
                    </a:cubicBezTo>
                    <a:cubicBezTo>
                      <a:pt x="0" y="102"/>
                      <a:pt x="4" y="111"/>
                      <a:pt x="15" y="111"/>
                    </a:cubicBezTo>
                    <a:cubicBezTo>
                      <a:pt x="199" y="111"/>
                      <a:pt x="199" y="111"/>
                      <a:pt x="199" y="111"/>
                    </a:cubicBezTo>
                    <a:cubicBezTo>
                      <a:pt x="296" y="111"/>
                      <a:pt x="296" y="111"/>
                      <a:pt x="296" y="111"/>
                    </a:cubicBezTo>
                    <a:cubicBezTo>
                      <a:pt x="1849" y="111"/>
                      <a:pt x="1849" y="111"/>
                      <a:pt x="1849" y="111"/>
                    </a:cubicBezTo>
                    <a:cubicBezTo>
                      <a:pt x="1853" y="111"/>
                      <a:pt x="1857" y="107"/>
                      <a:pt x="1857" y="103"/>
                    </a:cubicBezTo>
                    <a:cubicBezTo>
                      <a:pt x="1857" y="81"/>
                      <a:pt x="1857" y="81"/>
                      <a:pt x="1857" y="81"/>
                    </a:cubicBezTo>
                    <a:cubicBezTo>
                      <a:pt x="1857" y="76"/>
                      <a:pt x="1853" y="72"/>
                      <a:pt x="1849" y="72"/>
                    </a:cubicBezTo>
                    <a:close/>
                  </a:path>
                </a:pathLst>
              </a:custGeom>
              <a:solidFill>
                <a:srgbClr val="B9EA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Oval 72"/>
              <p:cNvSpPr>
                <a:spLocks noChangeArrowheads="1"/>
              </p:cNvSpPr>
              <p:nvPr/>
            </p:nvSpPr>
            <p:spPr bwMode="auto">
              <a:xfrm>
                <a:off x="1372407" y="1515168"/>
                <a:ext cx="285717" cy="280956"/>
              </a:xfrm>
              <a:prstGeom prst="ellipse">
                <a:avLst/>
              </a:pr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73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45 w 56"/>
                  <a:gd name="T3" fmla="*/ 10 h 51"/>
                  <a:gd name="T4" fmla="*/ 56 w 56"/>
                  <a:gd name="T5" fmla="*/ 12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7" y="0"/>
                      <a:pt x="45" y="10"/>
                    </a:cubicBezTo>
                    <a:cubicBezTo>
                      <a:pt x="51" y="12"/>
                      <a:pt x="52" y="12"/>
                      <a:pt x="56" y="12"/>
                    </a:cubicBezTo>
                    <a:cubicBezTo>
                      <a:pt x="55" y="30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74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75"/>
              <p:cNvSpPr>
                <a:spLocks/>
              </p:cNvSpPr>
              <p:nvPr/>
            </p:nvSpPr>
            <p:spPr bwMode="auto">
              <a:xfrm>
                <a:off x="1300977" y="1773901"/>
                <a:ext cx="209526" cy="190478"/>
              </a:xfrm>
              <a:custGeom>
                <a:avLst/>
                <a:gdLst>
                  <a:gd name="T0" fmla="*/ 0 w 56"/>
                  <a:gd name="T1" fmla="*/ 18 h 51"/>
                  <a:gd name="T2" fmla="*/ 39 w 56"/>
                  <a:gd name="T3" fmla="*/ 8 h 51"/>
                  <a:gd name="T4" fmla="*/ 56 w 56"/>
                  <a:gd name="T5" fmla="*/ 11 h 51"/>
                  <a:gd name="T6" fmla="*/ 56 w 56"/>
                  <a:gd name="T7" fmla="*/ 51 h 51"/>
                  <a:gd name="T8" fmla="*/ 0 w 56"/>
                  <a:gd name="T9" fmla="*/ 1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1">
                    <a:moveTo>
                      <a:pt x="0" y="18"/>
                    </a:moveTo>
                    <a:cubicBezTo>
                      <a:pt x="0" y="18"/>
                      <a:pt x="10" y="0"/>
                      <a:pt x="39" y="8"/>
                    </a:cubicBezTo>
                    <a:cubicBezTo>
                      <a:pt x="48" y="11"/>
                      <a:pt x="52" y="11"/>
                      <a:pt x="56" y="11"/>
                    </a:cubicBezTo>
                    <a:cubicBezTo>
                      <a:pt x="56" y="51"/>
                      <a:pt x="56" y="51"/>
                      <a:pt x="56" y="51"/>
                    </a:cubicBezTo>
                    <a:cubicBezTo>
                      <a:pt x="56" y="51"/>
                      <a:pt x="30" y="24"/>
                      <a:pt x="0" y="1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6"/>
              <p:cNvSpPr>
                <a:spLocks/>
              </p:cNvSpPr>
              <p:nvPr/>
            </p:nvSpPr>
            <p:spPr bwMode="auto">
              <a:xfrm>
                <a:off x="1300977" y="1773901"/>
                <a:ext cx="415877" cy="190478"/>
              </a:xfrm>
              <a:custGeom>
                <a:avLst/>
                <a:gdLst>
                  <a:gd name="T0" fmla="*/ 72 w 111"/>
                  <a:gd name="T1" fmla="*/ 8 h 51"/>
                  <a:gd name="T2" fmla="*/ 56 w 111"/>
                  <a:gd name="T3" fmla="*/ 11 h 51"/>
                  <a:gd name="T4" fmla="*/ 39 w 111"/>
                  <a:gd name="T5" fmla="*/ 8 h 51"/>
                  <a:gd name="T6" fmla="*/ 0 w 111"/>
                  <a:gd name="T7" fmla="*/ 18 h 51"/>
                  <a:gd name="T8" fmla="*/ 56 w 111"/>
                  <a:gd name="T9" fmla="*/ 51 h 51"/>
                  <a:gd name="T10" fmla="*/ 111 w 111"/>
                  <a:gd name="T11" fmla="*/ 18 h 51"/>
                  <a:gd name="T12" fmla="*/ 72 w 111"/>
                  <a:gd name="T13" fmla="*/ 8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" h="51">
                    <a:moveTo>
                      <a:pt x="72" y="8"/>
                    </a:moveTo>
                    <a:cubicBezTo>
                      <a:pt x="63" y="11"/>
                      <a:pt x="59" y="11"/>
                      <a:pt x="56" y="11"/>
                    </a:cubicBezTo>
                    <a:cubicBezTo>
                      <a:pt x="52" y="11"/>
                      <a:pt x="48" y="11"/>
                      <a:pt x="39" y="8"/>
                    </a:cubicBezTo>
                    <a:cubicBezTo>
                      <a:pt x="10" y="0"/>
                      <a:pt x="0" y="18"/>
                      <a:pt x="0" y="18"/>
                    </a:cubicBezTo>
                    <a:cubicBezTo>
                      <a:pt x="30" y="24"/>
                      <a:pt x="56" y="51"/>
                      <a:pt x="56" y="51"/>
                    </a:cubicBezTo>
                    <a:cubicBezTo>
                      <a:pt x="56" y="51"/>
                      <a:pt x="82" y="24"/>
                      <a:pt x="111" y="18"/>
                    </a:cubicBezTo>
                    <a:cubicBezTo>
                      <a:pt x="111" y="18"/>
                      <a:pt x="101" y="0"/>
                      <a:pt x="72" y="8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77"/>
              <p:cNvSpPr>
                <a:spLocks/>
              </p:cNvSpPr>
              <p:nvPr/>
            </p:nvSpPr>
            <p:spPr bwMode="auto">
              <a:xfrm>
                <a:off x="1226374" y="1853267"/>
                <a:ext cx="566671" cy="176193"/>
              </a:xfrm>
              <a:custGeom>
                <a:avLst/>
                <a:gdLst>
                  <a:gd name="T0" fmla="*/ 142 w 151"/>
                  <a:gd name="T1" fmla="*/ 1 h 47"/>
                  <a:gd name="T2" fmla="*/ 76 w 151"/>
                  <a:gd name="T3" fmla="*/ 40 h 47"/>
                  <a:gd name="T4" fmla="*/ 10 w 151"/>
                  <a:gd name="T5" fmla="*/ 1 h 47"/>
                  <a:gd name="T6" fmla="*/ 0 w 151"/>
                  <a:gd name="T7" fmla="*/ 7 h 47"/>
                  <a:gd name="T8" fmla="*/ 72 w 151"/>
                  <a:gd name="T9" fmla="*/ 47 h 47"/>
                  <a:gd name="T10" fmla="*/ 76 w 151"/>
                  <a:gd name="T11" fmla="*/ 47 h 47"/>
                  <a:gd name="T12" fmla="*/ 79 w 151"/>
                  <a:gd name="T13" fmla="*/ 47 h 47"/>
                  <a:gd name="T14" fmla="*/ 151 w 151"/>
                  <a:gd name="T15" fmla="*/ 7 h 47"/>
                  <a:gd name="T16" fmla="*/ 142 w 151"/>
                  <a:gd name="T17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1" h="47">
                    <a:moveTo>
                      <a:pt x="142" y="1"/>
                    </a:moveTo>
                    <a:cubicBezTo>
                      <a:pt x="116" y="7"/>
                      <a:pt x="76" y="40"/>
                      <a:pt x="76" y="40"/>
                    </a:cubicBezTo>
                    <a:cubicBezTo>
                      <a:pt x="76" y="40"/>
                      <a:pt x="36" y="7"/>
                      <a:pt x="10" y="1"/>
                    </a:cubicBezTo>
                    <a:cubicBezTo>
                      <a:pt x="3" y="0"/>
                      <a:pt x="0" y="6"/>
                      <a:pt x="0" y="7"/>
                    </a:cubicBezTo>
                    <a:cubicBezTo>
                      <a:pt x="8" y="11"/>
                      <a:pt x="18" y="4"/>
                      <a:pt x="72" y="47"/>
                    </a:cubicBezTo>
                    <a:cubicBezTo>
                      <a:pt x="73" y="47"/>
                      <a:pt x="76" y="47"/>
                      <a:pt x="76" y="47"/>
                    </a:cubicBezTo>
                    <a:cubicBezTo>
                      <a:pt x="76" y="47"/>
                      <a:pt x="77" y="47"/>
                      <a:pt x="79" y="47"/>
                    </a:cubicBezTo>
                    <a:cubicBezTo>
                      <a:pt x="132" y="4"/>
                      <a:pt x="143" y="11"/>
                      <a:pt x="151" y="7"/>
                    </a:cubicBezTo>
                    <a:cubicBezTo>
                      <a:pt x="151" y="6"/>
                      <a:pt x="148" y="0"/>
                      <a:pt x="142" y="1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78"/>
              <p:cNvSpPr>
                <a:spLocks/>
              </p:cNvSpPr>
              <p:nvPr/>
            </p:nvSpPr>
            <p:spPr bwMode="auto">
              <a:xfrm>
                <a:off x="1515265" y="1908822"/>
                <a:ext cx="306352" cy="473020"/>
              </a:xfrm>
              <a:custGeom>
                <a:avLst/>
                <a:gdLst>
                  <a:gd name="T0" fmla="*/ 0 w 82"/>
                  <a:gd name="T1" fmla="*/ 40 h 126"/>
                  <a:gd name="T2" fmla="*/ 8 w 82"/>
                  <a:gd name="T3" fmla="*/ 40 h 126"/>
                  <a:gd name="T4" fmla="*/ 68 w 82"/>
                  <a:gd name="T5" fmla="*/ 0 h 126"/>
                  <a:gd name="T6" fmla="*/ 82 w 82"/>
                  <a:gd name="T7" fmla="*/ 0 h 126"/>
                  <a:gd name="T8" fmla="*/ 75 w 82"/>
                  <a:gd name="T9" fmla="*/ 89 h 126"/>
                  <a:gd name="T10" fmla="*/ 8 w 82"/>
                  <a:gd name="T11" fmla="*/ 126 h 126"/>
                  <a:gd name="T12" fmla="*/ 0 w 82"/>
                  <a:gd name="T13" fmla="*/ 126 h 126"/>
                  <a:gd name="T14" fmla="*/ 0 w 82"/>
                  <a:gd name="T15" fmla="*/ 40 h 126"/>
                  <a:gd name="T16" fmla="*/ 0 w 82"/>
                  <a:gd name="T17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126">
                    <a:moveTo>
                      <a:pt x="0" y="40"/>
                    </a:moveTo>
                    <a:cubicBezTo>
                      <a:pt x="8" y="40"/>
                      <a:pt x="8" y="40"/>
                      <a:pt x="8" y="40"/>
                    </a:cubicBezTo>
                    <a:cubicBezTo>
                      <a:pt x="8" y="40"/>
                      <a:pt x="37" y="9"/>
                      <a:pt x="68" y="0"/>
                    </a:cubicBezTo>
                    <a:cubicBezTo>
                      <a:pt x="71" y="0"/>
                      <a:pt x="82" y="0"/>
                      <a:pt x="82" y="0"/>
                    </a:cubicBezTo>
                    <a:cubicBezTo>
                      <a:pt x="82" y="0"/>
                      <a:pt x="75" y="71"/>
                      <a:pt x="75" y="89"/>
                    </a:cubicBezTo>
                    <a:cubicBezTo>
                      <a:pt x="68" y="89"/>
                      <a:pt x="40" y="90"/>
                      <a:pt x="8" y="126"/>
                    </a:cubicBezTo>
                    <a:cubicBezTo>
                      <a:pt x="0" y="126"/>
                      <a:pt x="0" y="126"/>
                      <a:pt x="0" y="126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9"/>
              <p:cNvSpPr>
                <a:spLocks/>
              </p:cNvSpPr>
              <p:nvPr/>
            </p:nvSpPr>
            <p:spPr bwMode="auto">
              <a:xfrm>
                <a:off x="1204151" y="1908822"/>
                <a:ext cx="617466" cy="473020"/>
              </a:xfrm>
              <a:custGeom>
                <a:avLst/>
                <a:gdLst>
                  <a:gd name="T0" fmla="*/ 151 w 165"/>
                  <a:gd name="T1" fmla="*/ 0 h 126"/>
                  <a:gd name="T2" fmla="*/ 91 w 165"/>
                  <a:gd name="T3" fmla="*/ 40 h 126"/>
                  <a:gd name="T4" fmla="*/ 84 w 165"/>
                  <a:gd name="T5" fmla="*/ 40 h 126"/>
                  <a:gd name="T6" fmla="*/ 81 w 165"/>
                  <a:gd name="T7" fmla="*/ 40 h 126"/>
                  <a:gd name="T8" fmla="*/ 75 w 165"/>
                  <a:gd name="T9" fmla="*/ 40 h 126"/>
                  <a:gd name="T10" fmla="*/ 16 w 165"/>
                  <a:gd name="T11" fmla="*/ 0 h 126"/>
                  <a:gd name="T12" fmla="*/ 0 w 165"/>
                  <a:gd name="T13" fmla="*/ 0 h 126"/>
                  <a:gd name="T14" fmla="*/ 9 w 165"/>
                  <a:gd name="T15" fmla="*/ 89 h 126"/>
                  <a:gd name="T16" fmla="*/ 75 w 165"/>
                  <a:gd name="T17" fmla="*/ 126 h 126"/>
                  <a:gd name="T18" fmla="*/ 83 w 165"/>
                  <a:gd name="T19" fmla="*/ 126 h 126"/>
                  <a:gd name="T20" fmla="*/ 91 w 165"/>
                  <a:gd name="T21" fmla="*/ 126 h 126"/>
                  <a:gd name="T22" fmla="*/ 158 w 165"/>
                  <a:gd name="T23" fmla="*/ 89 h 126"/>
                  <a:gd name="T24" fmla="*/ 165 w 165"/>
                  <a:gd name="T25" fmla="*/ 0 h 126"/>
                  <a:gd name="T26" fmla="*/ 151 w 165"/>
                  <a:gd name="T27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5" h="126">
                    <a:moveTo>
                      <a:pt x="151" y="0"/>
                    </a:moveTo>
                    <a:cubicBezTo>
                      <a:pt x="120" y="9"/>
                      <a:pt x="91" y="40"/>
                      <a:pt x="91" y="40"/>
                    </a:cubicBezTo>
                    <a:cubicBezTo>
                      <a:pt x="84" y="40"/>
                      <a:pt x="84" y="40"/>
                      <a:pt x="84" y="40"/>
                    </a:cubicBezTo>
                    <a:cubicBezTo>
                      <a:pt x="81" y="40"/>
                      <a:pt x="81" y="40"/>
                      <a:pt x="81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0"/>
                      <a:pt x="46" y="9"/>
                      <a:pt x="16" y="0"/>
                    </a:cubicBezTo>
                    <a:cubicBezTo>
                      <a:pt x="12" y="0"/>
                      <a:pt x="0" y="0"/>
                      <a:pt x="0" y="0"/>
                    </a:cubicBezTo>
                    <a:cubicBezTo>
                      <a:pt x="0" y="0"/>
                      <a:pt x="9" y="71"/>
                      <a:pt x="9" y="89"/>
                    </a:cubicBezTo>
                    <a:cubicBezTo>
                      <a:pt x="14" y="89"/>
                      <a:pt x="43" y="90"/>
                      <a:pt x="75" y="126"/>
                    </a:cubicBezTo>
                    <a:cubicBezTo>
                      <a:pt x="83" y="126"/>
                      <a:pt x="83" y="126"/>
                      <a:pt x="83" y="126"/>
                    </a:cubicBezTo>
                    <a:cubicBezTo>
                      <a:pt x="83" y="126"/>
                      <a:pt x="83" y="126"/>
                      <a:pt x="91" y="126"/>
                    </a:cubicBezTo>
                    <a:cubicBezTo>
                      <a:pt x="123" y="90"/>
                      <a:pt x="151" y="89"/>
                      <a:pt x="158" y="89"/>
                    </a:cubicBezTo>
                    <a:cubicBezTo>
                      <a:pt x="158" y="71"/>
                      <a:pt x="165" y="0"/>
                      <a:pt x="165" y="0"/>
                    </a:cubicBezTo>
                    <a:cubicBezTo>
                      <a:pt x="165" y="0"/>
                      <a:pt x="154" y="0"/>
                      <a:pt x="151" y="0"/>
                    </a:cubicBez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0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  <a:gd name="T8" fmla="*/ 0 w 19"/>
                  <a:gd name="T9" fmla="*/ 204 h 204"/>
                  <a:gd name="T10" fmla="*/ 0 w 19"/>
                  <a:gd name="T11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1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  <a:gd name="T6" fmla="*/ 0 w 19"/>
                  <a:gd name="T7" fmla="*/ 204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2577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82"/>
              <p:cNvSpPr>
                <a:spLocks/>
              </p:cNvSpPr>
              <p:nvPr/>
            </p:nvSpPr>
            <p:spPr bwMode="auto">
              <a:xfrm>
                <a:off x="1515265" y="2058030"/>
                <a:ext cx="30159" cy="323813"/>
              </a:xfrm>
              <a:custGeom>
                <a:avLst/>
                <a:gdLst>
                  <a:gd name="T0" fmla="*/ 0 w 19"/>
                  <a:gd name="T1" fmla="*/ 204 h 204"/>
                  <a:gd name="T2" fmla="*/ 0 w 19"/>
                  <a:gd name="T3" fmla="*/ 0 h 204"/>
                  <a:gd name="T4" fmla="*/ 19 w 1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204">
                    <a:moveTo>
                      <a:pt x="0" y="204"/>
                    </a:moveTo>
                    <a:lnTo>
                      <a:pt x="0" y="0"/>
                    </a:lnTo>
                    <a:lnTo>
                      <a:pt x="1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2132732" y="1706054"/>
                <a:ext cx="6784255" cy="754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n>
                      <a:solidFill>
                        <a:srgbClr val="008000"/>
                      </a:solidFill>
                    </a:ln>
                    <a:solidFill>
                      <a:srgbClr val="008000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>CÁC VÍ DỤ</a:t>
                </a:r>
              </a:p>
            </p:txBody>
          </p:sp>
        </p:grpSp>
        <p:sp>
          <p:nvSpPr>
            <p:cNvPr id="58" name="Rectangle 57"/>
            <p:cNvSpPr/>
            <p:nvPr/>
          </p:nvSpPr>
          <p:spPr>
            <a:xfrm>
              <a:off x="8598527" y="1951287"/>
              <a:ext cx="1828800" cy="67758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/>
          <p:nvPr/>
        </p:nvGrpSpPr>
        <p:grpSpPr>
          <a:xfrm>
            <a:off x="491838" y="2532829"/>
            <a:ext cx="10634949" cy="10344968"/>
            <a:chOff x="1177638" y="2646941"/>
            <a:chExt cx="23512749" cy="2760020"/>
          </a:xfrm>
        </p:grpSpPr>
        <p:sp>
          <p:nvSpPr>
            <p:cNvPr id="20" name="Rounded Rectangle 19"/>
            <p:cNvSpPr/>
            <p:nvPr/>
          </p:nvSpPr>
          <p:spPr>
            <a:xfrm>
              <a:off x="1177638" y="2646941"/>
              <a:ext cx="23512749" cy="2760020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20"/>
            <p:cNvGrpSpPr/>
            <p:nvPr/>
          </p:nvGrpSpPr>
          <p:grpSpPr>
            <a:xfrm>
              <a:off x="1441507" y="2687036"/>
              <a:ext cx="6083671" cy="271520"/>
              <a:chOff x="1441507" y="2687036"/>
              <a:chExt cx="6083671" cy="271520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 rot="16200000" flipV="1">
                <a:off x="4347583" y="-219040"/>
                <a:ext cx="271520" cy="6083671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149148" y="2722272"/>
                <a:ext cx="4735587" cy="2052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 dụ 3</a:t>
                </a:r>
                <a:endParaRPr lang="en-US" sz="3600" i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1671855" y="2758933"/>
                <a:ext cx="327276" cy="53201"/>
              </a:xfrm>
              <a:prstGeom prst="rect">
                <a:avLst/>
              </a:prstGeom>
              <a:solidFill>
                <a:srgbClr val="99915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33"/>
          <p:cNvGrpSpPr/>
          <p:nvPr/>
        </p:nvGrpSpPr>
        <p:grpSpPr>
          <a:xfrm>
            <a:off x="11736387" y="2362200"/>
            <a:ext cx="11507787" cy="10716322"/>
            <a:chOff x="1222851" y="5348142"/>
            <a:chExt cx="23543736" cy="6434132"/>
          </a:xfrm>
        </p:grpSpPr>
        <p:sp>
          <p:nvSpPr>
            <p:cNvPr id="35" name="Rounded Rectangle 34"/>
            <p:cNvSpPr/>
            <p:nvPr/>
          </p:nvSpPr>
          <p:spPr>
            <a:xfrm>
              <a:off x="1224549" y="5601638"/>
              <a:ext cx="23542038" cy="618063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60"/>
            <p:cNvGrpSpPr/>
            <p:nvPr/>
          </p:nvGrpSpPr>
          <p:grpSpPr>
            <a:xfrm>
              <a:off x="1222851" y="5348142"/>
              <a:ext cx="9042042" cy="824433"/>
              <a:chOff x="1224542" y="6322793"/>
              <a:chExt cx="9043087" cy="828636"/>
            </a:xfrm>
          </p:grpSpPr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 rot="16200000" flipV="1">
                <a:off x="5617626" y="2501420"/>
                <a:ext cx="828630" cy="8471376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871138" y="6485416"/>
                <a:ext cx="6928745" cy="464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</a:p>
            </p:txBody>
          </p:sp>
          <p:sp>
            <p:nvSpPr>
              <p:cNvPr id="42" name="Round Diagonal Corner Rectangle 41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11950700" y="4900613"/>
          <a:ext cx="10606087" cy="2382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89" name="Equation" r:id="rId4" imgW="2019240" imgH="596880" progId="Equation.DSMT4">
                  <p:embed/>
                </p:oleObj>
              </mc:Choice>
              <mc:Fallback>
                <p:oleObj name="Equation" r:id="rId4" imgW="2019240" imgH="5968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50700" y="4900613"/>
                        <a:ext cx="10606087" cy="23820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26"/>
          <p:cNvGrpSpPr/>
          <p:nvPr/>
        </p:nvGrpSpPr>
        <p:grpSpPr>
          <a:xfrm>
            <a:off x="762000" y="5783263"/>
            <a:ext cx="10288587" cy="3600986"/>
            <a:chOff x="533400" y="4114800"/>
            <a:chExt cx="10288587" cy="3600986"/>
          </a:xfrm>
        </p:grpSpPr>
        <p:sp>
          <p:nvSpPr>
            <p:cNvPr id="18" name="TextBox 17"/>
            <p:cNvSpPr txBox="1"/>
            <p:nvPr/>
          </p:nvSpPr>
          <p:spPr>
            <a:xfrm>
              <a:off x="533400" y="4114800"/>
              <a:ext cx="10288587" cy="36009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Tính tổng phần thực và phần ảo của </a:t>
              </a:r>
            </a:p>
            <a:p>
              <a:endParaRPr lang="en-US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endParaRPr lang="en-US" sz="32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số phức</a:t>
              </a:r>
            </a:p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</p:txBody>
        </p:sp>
        <p:graphicFrame>
          <p:nvGraphicFramePr>
            <p:cNvPr id="8" name="Object 9"/>
            <p:cNvGraphicFramePr>
              <a:graphicFrameLocks noChangeAspect="1"/>
            </p:cNvGraphicFramePr>
            <p:nvPr/>
          </p:nvGraphicFramePr>
          <p:xfrm>
            <a:off x="2824162" y="5357812"/>
            <a:ext cx="5407025" cy="2193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790" name="Equation" r:id="rId6" imgW="927000" imgH="495000" progId="Equation.DSMT4">
                    <p:embed/>
                  </p:oleObj>
                </mc:Choice>
                <mc:Fallback>
                  <p:oleObj name="Equation" r:id="rId6" imgW="927000" imgH="4950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24162" y="5357812"/>
                          <a:ext cx="5407025" cy="2193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TextBox 23"/>
          <p:cNvSpPr txBox="1"/>
          <p:nvPr/>
        </p:nvSpPr>
        <p:spPr>
          <a:xfrm>
            <a:off x="12345987" y="7600414"/>
            <a:ext cx="102885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Vậy tổng phần thực và phần ảo của z là 1</a:t>
            </a:r>
          </a:p>
          <a:p>
            <a:r>
              <a:rPr lang="en-US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44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/>
          <p:nvPr/>
        </p:nvGrpSpPr>
        <p:grpSpPr>
          <a:xfrm>
            <a:off x="491838" y="2532829"/>
            <a:ext cx="10634949" cy="10344968"/>
            <a:chOff x="1177638" y="2646941"/>
            <a:chExt cx="23512749" cy="2760020"/>
          </a:xfrm>
        </p:grpSpPr>
        <p:sp>
          <p:nvSpPr>
            <p:cNvPr id="20" name="Rounded Rectangle 19"/>
            <p:cNvSpPr/>
            <p:nvPr/>
          </p:nvSpPr>
          <p:spPr>
            <a:xfrm>
              <a:off x="1177638" y="2646941"/>
              <a:ext cx="23512749" cy="2760020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20"/>
            <p:cNvGrpSpPr/>
            <p:nvPr/>
          </p:nvGrpSpPr>
          <p:grpSpPr>
            <a:xfrm>
              <a:off x="1441507" y="2687036"/>
              <a:ext cx="6083671" cy="271520"/>
              <a:chOff x="1441507" y="2687036"/>
              <a:chExt cx="6083671" cy="271520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 rot="16200000" flipV="1">
                <a:off x="4347583" y="-219040"/>
                <a:ext cx="271520" cy="6083671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149148" y="2722272"/>
                <a:ext cx="4735587" cy="2052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 dụ 4</a:t>
                </a:r>
                <a:endParaRPr lang="en-US" sz="3600" i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1671855" y="2758933"/>
                <a:ext cx="327276" cy="53201"/>
              </a:xfrm>
              <a:prstGeom prst="rect">
                <a:avLst/>
              </a:prstGeom>
              <a:solidFill>
                <a:srgbClr val="99915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33"/>
          <p:cNvGrpSpPr/>
          <p:nvPr/>
        </p:nvGrpSpPr>
        <p:grpSpPr>
          <a:xfrm>
            <a:off x="11736387" y="2237678"/>
            <a:ext cx="11507787" cy="10716322"/>
            <a:chOff x="1222851" y="5348142"/>
            <a:chExt cx="23543736" cy="6434132"/>
          </a:xfrm>
        </p:grpSpPr>
        <p:sp>
          <p:nvSpPr>
            <p:cNvPr id="35" name="Rounded Rectangle 34"/>
            <p:cNvSpPr/>
            <p:nvPr/>
          </p:nvSpPr>
          <p:spPr>
            <a:xfrm>
              <a:off x="1224549" y="5601638"/>
              <a:ext cx="23542038" cy="618063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60"/>
            <p:cNvGrpSpPr/>
            <p:nvPr/>
          </p:nvGrpSpPr>
          <p:grpSpPr>
            <a:xfrm>
              <a:off x="1222851" y="5348142"/>
              <a:ext cx="9042042" cy="824433"/>
              <a:chOff x="1224542" y="6322793"/>
              <a:chExt cx="9043087" cy="828636"/>
            </a:xfrm>
          </p:grpSpPr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 rot="16200000" flipV="1">
                <a:off x="5617626" y="2501420"/>
                <a:ext cx="828630" cy="8471376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871138" y="6485416"/>
                <a:ext cx="6928745" cy="464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</a:p>
            </p:txBody>
          </p:sp>
          <p:sp>
            <p:nvSpPr>
              <p:cNvPr id="42" name="Round Diagonal Corner Rectangle 41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12193587" y="4800600"/>
          <a:ext cx="9777412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5" name="Equation" r:id="rId4" imgW="1676160" imgH="431640" progId="Equation.DSMT4">
                  <p:embed/>
                </p:oleObj>
              </mc:Choice>
              <mc:Fallback>
                <p:oleObj name="Equation" r:id="rId4" imgW="167616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3587" y="4800600"/>
                        <a:ext cx="9777412" cy="191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12358688" y="7461250"/>
          <a:ext cx="8740775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6" name="Equation" r:id="rId6" imgW="1498320" imgH="431640" progId="Equation.DSMT4">
                  <p:embed/>
                </p:oleObj>
              </mc:Choice>
              <mc:Fallback>
                <p:oleObj name="Equation" r:id="rId6" imgW="149832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8688" y="7461250"/>
                        <a:ext cx="8740775" cy="191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676274" y="5249862"/>
            <a:ext cx="10526713" cy="3570288"/>
            <a:chOff x="523874" y="5249862"/>
            <a:chExt cx="10526713" cy="3570288"/>
          </a:xfrm>
        </p:grpSpPr>
        <p:sp>
          <p:nvSpPr>
            <p:cNvPr id="18" name="TextBox 17"/>
            <p:cNvSpPr txBox="1"/>
            <p:nvPr/>
          </p:nvSpPr>
          <p:spPr>
            <a:xfrm>
              <a:off x="762000" y="5783263"/>
              <a:ext cx="1028858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Tìm môđun của                    biết</a:t>
              </a:r>
            </a:p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</a:p>
          </p:txBody>
        </p:sp>
        <p:graphicFrame>
          <p:nvGraphicFramePr>
            <p:cNvPr id="8" name="Object 9"/>
            <p:cNvGraphicFramePr>
              <a:graphicFrameLocks noChangeAspect="1"/>
            </p:cNvGraphicFramePr>
            <p:nvPr/>
          </p:nvGraphicFramePr>
          <p:xfrm>
            <a:off x="523874" y="7696200"/>
            <a:ext cx="10298113" cy="1123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17" name="Equation" r:id="rId8" imgW="1765080" imgH="253800" progId="Equation.DSMT4">
                    <p:embed/>
                  </p:oleObj>
                </mc:Choice>
                <mc:Fallback>
                  <p:oleObj name="Equation" r:id="rId8" imgW="1765080" imgH="2538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3874" y="7696200"/>
                          <a:ext cx="10298113" cy="1123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9"/>
            <p:cNvGraphicFramePr>
              <a:graphicFrameLocks noChangeAspect="1"/>
            </p:cNvGraphicFramePr>
            <p:nvPr/>
          </p:nvGraphicFramePr>
          <p:xfrm>
            <a:off x="4987924" y="5249862"/>
            <a:ext cx="3852863" cy="1912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18" name="Equation" r:id="rId10" imgW="660240" imgH="431640" progId="Equation.DSMT4">
                    <p:embed/>
                  </p:oleObj>
                </mc:Choice>
                <mc:Fallback>
                  <p:oleObj name="Equation" r:id="rId10" imgW="660240" imgH="43164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87924" y="5249862"/>
                          <a:ext cx="3852863" cy="1912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4160500" y="9920288"/>
          <a:ext cx="5110163" cy="202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9" name="Equation" r:id="rId12" imgW="876240" imgH="457200" progId="Equation.DSMT4">
                  <p:embed/>
                </p:oleObj>
              </mc:Choice>
              <mc:Fallback>
                <p:oleObj name="Equation" r:id="rId12" imgW="876240" imgH="457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0" y="9920288"/>
                        <a:ext cx="5110163" cy="2027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4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491844" y="3048000"/>
            <a:ext cx="23512749" cy="10360439"/>
          </a:xfrm>
          <a:prstGeom prst="roundRect">
            <a:avLst>
              <a:gd name="adj" fmla="val 4496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99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9526587" y="1600200"/>
            <a:ext cx="4800600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en-US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TỔNG KẾT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220787" y="3886200"/>
            <a:ext cx="21793200" cy="923281"/>
          </a:xfrm>
          <a:prstGeom prst="rect">
            <a:avLst/>
          </a:prstGeom>
        </p:spPr>
        <p:txBody>
          <a:bodyPr wrap="square" lIns="91391" tIns="45696" rIns="91391" bIns="45696">
            <a:spAutoFit/>
          </a:bodyPr>
          <a:lstStyle/>
          <a:p>
            <a:r>
              <a:rPr lang="en-US" sz="5400" b="1" dirty="0">
                <a:latin typeface="Cambria" panose="02040503050406030204" pitchFamily="18" charset="0"/>
                <a:ea typeface="Cambria" panose="02040503050406030204" pitchFamily="18" charset="0"/>
                <a:sym typeface="Wingdings"/>
              </a:rPr>
              <a:t> </a:t>
            </a:r>
            <a:r>
              <a:rPr lang="en-US" sz="5400" i="1" dirty="0">
                <a:latin typeface="Cambria" panose="02040503050406030204" pitchFamily="18" charset="0"/>
                <a:ea typeface="Cambria" panose="02040503050406030204" pitchFamily="18" charset="0"/>
                <a:sym typeface="Wingdings"/>
              </a:rPr>
              <a:t>Tổng và tích của hai số phức liên hợp là một số thực.</a:t>
            </a:r>
            <a:endParaRPr lang="vi-VN" sz="5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1296987" y="5562600"/>
            <a:ext cx="20956587" cy="3886200"/>
            <a:chOff x="1600200" y="5562600"/>
            <a:chExt cx="20956587" cy="3886200"/>
          </a:xfrm>
        </p:grpSpPr>
        <p:grpSp>
          <p:nvGrpSpPr>
            <p:cNvPr id="38" name="Group 32"/>
            <p:cNvGrpSpPr/>
            <p:nvPr/>
          </p:nvGrpSpPr>
          <p:grpSpPr>
            <a:xfrm>
              <a:off x="1600200" y="5562600"/>
              <a:ext cx="20956587" cy="3089196"/>
              <a:chOff x="1600200" y="5562600"/>
              <a:chExt cx="20956587" cy="308919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1600200" y="5974140"/>
                <a:ext cx="20956587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5400" b="1" dirty="0">
                    <a:latin typeface="Cambria" pitchFamily="18" charset="0"/>
                    <a:ea typeface="Tahoma" pitchFamily="34" charset="0"/>
                    <a:cs typeface="Tahoma" pitchFamily="34" charset="0"/>
                    <a:sym typeface="Wingdings"/>
                  </a:rPr>
                  <a:t></a:t>
                </a:r>
                <a:r>
                  <a:rPr lang="en-US" sz="5400" i="1" dirty="0">
                    <a:latin typeface="Cambria" pitchFamily="18" charset="0"/>
                    <a:ea typeface="Tahoma" pitchFamily="34" charset="0"/>
                    <a:cs typeface="Tahoma" pitchFamily="34" charset="0"/>
                  </a:rPr>
                  <a:t>Trong thực hành, để tính thương                 , ta nhân cả tử và mẫu </a:t>
                </a:r>
              </a:p>
              <a:p>
                <a:endParaRPr lang="en-US" sz="6000" i="1" dirty="0">
                  <a:latin typeface="Cambria" pitchFamily="18" charset="0"/>
                  <a:ea typeface="Tahoma" pitchFamily="34" charset="0"/>
                  <a:cs typeface="Tahoma" pitchFamily="34" charset="0"/>
                </a:endParaRPr>
              </a:p>
              <a:p>
                <a:r>
                  <a:rPr lang="en-US" sz="5400" i="1" dirty="0">
                    <a:latin typeface="Cambria" pitchFamily="18" charset="0"/>
                    <a:ea typeface="Tahoma" pitchFamily="34" charset="0"/>
                    <a:cs typeface="Tahoma" pitchFamily="34" charset="0"/>
                  </a:rPr>
                  <a:t>với số phức liên hợp của a+bi. Cụ thể</a:t>
                </a:r>
              </a:p>
            </p:txBody>
          </p:sp>
          <p:graphicFrame>
            <p:nvGraphicFramePr>
              <p:cNvPr id="46" name="Object 9"/>
              <p:cNvGraphicFramePr>
                <a:graphicFrameLocks noChangeAspect="1"/>
              </p:cNvGraphicFramePr>
              <p:nvPr/>
            </p:nvGraphicFramePr>
            <p:xfrm>
              <a:off x="11660187" y="5562600"/>
              <a:ext cx="2592388" cy="19129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0233" name="Equation" r:id="rId4" imgW="444240" imgH="431640" progId="Equation.DSMT4">
                      <p:embed/>
                    </p:oleObj>
                  </mc:Choice>
                  <mc:Fallback>
                    <p:oleObj name="Equation" r:id="rId4" imgW="444240" imgH="431640" progId="Equation.DSMT4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660187" y="5562600"/>
                            <a:ext cx="2592388" cy="19129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41" name="Object 9"/>
            <p:cNvGraphicFramePr>
              <a:graphicFrameLocks noChangeAspect="1"/>
            </p:cNvGraphicFramePr>
            <p:nvPr/>
          </p:nvGraphicFramePr>
          <p:xfrm>
            <a:off x="12399962" y="7199313"/>
            <a:ext cx="7032625" cy="2249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0234" name="Equation" r:id="rId6" imgW="1206360" imgH="507960" progId="Equation.DSMT4">
                    <p:embed/>
                  </p:oleObj>
                </mc:Choice>
                <mc:Fallback>
                  <p:oleObj name="Equation" r:id="rId6" imgW="1206360" imgH="50796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399962" y="7199313"/>
                          <a:ext cx="7032625" cy="22494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7" name="Group 46"/>
          <p:cNvGrpSpPr/>
          <p:nvPr/>
        </p:nvGrpSpPr>
        <p:grpSpPr>
          <a:xfrm>
            <a:off x="1220787" y="9677400"/>
            <a:ext cx="19735800" cy="1912938"/>
            <a:chOff x="1754187" y="9677400"/>
            <a:chExt cx="19735800" cy="1912938"/>
          </a:xfrm>
        </p:grpSpPr>
        <p:sp>
          <p:nvSpPr>
            <p:cNvPr id="48" name="TextBox 47"/>
            <p:cNvSpPr txBox="1"/>
            <p:nvPr/>
          </p:nvSpPr>
          <p:spPr>
            <a:xfrm>
              <a:off x="1754187" y="10201870"/>
              <a:ext cx="19735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latin typeface="Tahoma" pitchFamily="34" charset="0"/>
                  <a:ea typeface="Tahoma" pitchFamily="34" charset="0"/>
                  <a:cs typeface="Tahoma" pitchFamily="34" charset="0"/>
                  <a:sym typeface="Symbol"/>
                </a:rPr>
                <a:t> </a:t>
              </a:r>
              <a:r>
                <a:rPr lang="en-US" sz="5400" b="1" dirty="0">
                  <a:latin typeface="Cambria" pitchFamily="18" charset="0"/>
                  <a:ea typeface="Tahoma" pitchFamily="34" charset="0"/>
                  <a:cs typeface="Tahoma" pitchFamily="34" charset="0"/>
                  <a:sym typeface="Wingdings"/>
                </a:rPr>
                <a:t> </a:t>
              </a:r>
              <a:r>
                <a:rPr lang="en-US" sz="5400" i="1" dirty="0">
                  <a:latin typeface="Cambria" pitchFamily="18" charset="0"/>
                  <a:ea typeface="Tahoma" pitchFamily="34" charset="0"/>
                  <a:cs typeface="Tahoma" pitchFamily="34" charset="0"/>
                  <a:sym typeface="Symbol"/>
                </a:rPr>
                <a:t>Nghịch đảo của một số phức z là một số phức có dạng</a:t>
              </a:r>
              <a:endParaRPr lang="en-US" sz="5400" i="1" dirty="0">
                <a:latin typeface="Cambria" pitchFamily="18" charset="0"/>
                <a:ea typeface="Tahoma" pitchFamily="34" charset="0"/>
                <a:cs typeface="Tahoma" pitchFamily="34" charset="0"/>
              </a:endParaRPr>
            </a:p>
          </p:txBody>
        </p:sp>
        <p:graphicFrame>
          <p:nvGraphicFramePr>
            <p:cNvPr id="49" name="Object 9"/>
            <p:cNvGraphicFramePr>
              <a:graphicFrameLocks noChangeAspect="1"/>
            </p:cNvGraphicFramePr>
            <p:nvPr/>
          </p:nvGraphicFramePr>
          <p:xfrm>
            <a:off x="18060987" y="9677400"/>
            <a:ext cx="1109662" cy="1912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0235" name="Equation" r:id="rId8" imgW="190440" imgH="431640" progId="Equation.DSMT4">
                    <p:embed/>
                  </p:oleObj>
                </mc:Choice>
                <mc:Fallback>
                  <p:oleObj name="Equation" r:id="rId8" imgW="190440" imgH="43164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060987" y="9677400"/>
                          <a:ext cx="1109662" cy="1912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82755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1"/>
          <p:cNvGrpSpPr/>
          <p:nvPr/>
        </p:nvGrpSpPr>
        <p:grpSpPr>
          <a:xfrm>
            <a:off x="1205494" y="6947472"/>
            <a:ext cx="22139783" cy="6539928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7" name="Group 150"/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36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oup 147"/>
          <p:cNvGrpSpPr/>
          <p:nvPr/>
        </p:nvGrpSpPr>
        <p:grpSpPr>
          <a:xfrm>
            <a:off x="992186" y="2547979"/>
            <a:ext cx="22353091" cy="4088087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278">
                <a:defRPr/>
              </a:pPr>
              <a:endParaRPr lang="en-US" sz="3200"/>
            </a:p>
          </p:txBody>
        </p:sp>
        <p:grpSp>
          <p:nvGrpSpPr>
            <p:cNvPr id="10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278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390817" y="1722509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 err="1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</a:t>
                </a:r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vi-VN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1</a:t>
                </a:r>
                <a:endParaRPr 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sp>
        <p:nvSpPr>
          <p:cNvPr id="59" name="TextBox 58"/>
          <p:cNvSpPr txBox="1"/>
          <p:nvPr/>
        </p:nvSpPr>
        <p:spPr>
          <a:xfrm>
            <a:off x="992187" y="1378803"/>
            <a:ext cx="14694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CỦNG CỐ: CÂU HỎI TRẮC NGHIỆM</a:t>
            </a:r>
          </a:p>
        </p:txBody>
      </p:sp>
      <p:grpSp>
        <p:nvGrpSpPr>
          <p:cNvPr id="65" name="Group 64"/>
          <p:cNvGrpSpPr/>
          <p:nvPr/>
        </p:nvGrpSpPr>
        <p:grpSpPr>
          <a:xfrm>
            <a:off x="3201987" y="3276600"/>
            <a:ext cx="18592800" cy="1125538"/>
            <a:chOff x="3201987" y="3276600"/>
            <a:chExt cx="18592800" cy="1125538"/>
          </a:xfrm>
        </p:grpSpPr>
        <p:sp>
          <p:nvSpPr>
            <p:cNvPr id="61" name="TextBox 60"/>
            <p:cNvSpPr txBox="1"/>
            <p:nvPr/>
          </p:nvSpPr>
          <p:spPr>
            <a:xfrm>
              <a:off x="3201987" y="3429000"/>
              <a:ext cx="18592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Cho số phức                                        . Chọn khẳng định đúng </a:t>
              </a:r>
            </a:p>
          </p:txBody>
        </p:sp>
        <p:graphicFrame>
          <p:nvGraphicFramePr>
            <p:cNvPr id="63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1880114"/>
                </p:ext>
              </p:extLst>
            </p:nvPr>
          </p:nvGraphicFramePr>
          <p:xfrm>
            <a:off x="6969125" y="3276600"/>
            <a:ext cx="7323138" cy="1125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2278" name="Equation" r:id="rId4" imgW="1346040" imgH="253800" progId="Equation.DSMT4">
                    <p:embed/>
                  </p:oleObj>
                </mc:Choice>
                <mc:Fallback>
                  <p:oleObj name="Equation" r:id="rId4" imgW="1346040" imgH="2538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69125" y="3276600"/>
                          <a:ext cx="7323138" cy="1125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6" name="TextBox 65"/>
          <p:cNvSpPr txBox="1"/>
          <p:nvPr/>
        </p:nvSpPr>
        <p:spPr>
          <a:xfrm>
            <a:off x="1373187" y="8077200"/>
            <a:ext cx="14694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 B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5251450" y="9831388"/>
          <a:ext cx="10294937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79" name="Equation" r:id="rId6" imgW="1765080" imgH="190440" progId="Equation.DSMT4">
                  <p:embed/>
                </p:oleObj>
              </mc:Choice>
              <mc:Fallback>
                <p:oleObj name="Equation" r:id="rId6" imgW="1765080" imgH="1904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450" y="9831388"/>
                        <a:ext cx="10294937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Oval 31"/>
          <p:cNvSpPr/>
          <p:nvPr/>
        </p:nvSpPr>
        <p:spPr>
          <a:xfrm>
            <a:off x="16308387" y="4343400"/>
            <a:ext cx="1072693" cy="107269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3376613" y="4503738"/>
          <a:ext cx="17656175" cy="168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0" name="Equation" r:id="rId8" imgW="3733560" imgH="469800" progId="Equation.DSMT4">
                  <p:embed/>
                </p:oleObj>
              </mc:Choice>
              <mc:Fallback>
                <p:oleObj name="Equation" r:id="rId8" imgW="3733560" imgH="469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3" y="4503738"/>
                        <a:ext cx="17656175" cy="168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851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1"/>
          <p:cNvGrpSpPr/>
          <p:nvPr/>
        </p:nvGrpSpPr>
        <p:grpSpPr>
          <a:xfrm>
            <a:off x="1205494" y="6947472"/>
            <a:ext cx="22139783" cy="6539928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3" name="Group 150"/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36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47"/>
          <p:cNvGrpSpPr/>
          <p:nvPr/>
        </p:nvGrpSpPr>
        <p:grpSpPr>
          <a:xfrm>
            <a:off x="992186" y="2547979"/>
            <a:ext cx="22353091" cy="4088087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278">
                <a:defRPr/>
              </a:pPr>
              <a:endParaRPr lang="en-US" sz="3200"/>
            </a:p>
          </p:txBody>
        </p:sp>
        <p:grpSp>
          <p:nvGrpSpPr>
            <p:cNvPr id="5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278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390817" y="1722509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 2</a:t>
                </a:r>
              </a:p>
            </p:txBody>
          </p:sp>
        </p:grpSp>
      </p:grpSp>
      <p:sp>
        <p:nvSpPr>
          <p:cNvPr id="59" name="TextBox 58"/>
          <p:cNvSpPr txBox="1"/>
          <p:nvPr/>
        </p:nvSpPr>
        <p:spPr>
          <a:xfrm>
            <a:off x="992187" y="1378803"/>
            <a:ext cx="14694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CỦNG CỐ: CÂU HỎI TRẮC NGHIỆM</a:t>
            </a:r>
          </a:p>
        </p:txBody>
      </p:sp>
      <p:grpSp>
        <p:nvGrpSpPr>
          <p:cNvPr id="7" name="Group 64"/>
          <p:cNvGrpSpPr/>
          <p:nvPr/>
        </p:nvGrpSpPr>
        <p:grpSpPr>
          <a:xfrm>
            <a:off x="3201987" y="3276600"/>
            <a:ext cx="18592800" cy="1125538"/>
            <a:chOff x="3201987" y="3276600"/>
            <a:chExt cx="18592800" cy="1125538"/>
          </a:xfrm>
        </p:grpSpPr>
        <p:sp>
          <p:nvSpPr>
            <p:cNvPr id="61" name="TextBox 60"/>
            <p:cNvSpPr txBox="1"/>
            <p:nvPr/>
          </p:nvSpPr>
          <p:spPr>
            <a:xfrm>
              <a:off x="3201987" y="3429000"/>
              <a:ext cx="18592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Cho số phức                                        . Chọn khẳng định đúng </a:t>
              </a:r>
            </a:p>
          </p:txBody>
        </p:sp>
        <p:graphicFrame>
          <p:nvGraphicFramePr>
            <p:cNvPr id="63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0364927"/>
                </p:ext>
              </p:extLst>
            </p:nvPr>
          </p:nvGraphicFramePr>
          <p:xfrm>
            <a:off x="6969125" y="3276600"/>
            <a:ext cx="7323138" cy="11255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374" name="Equation" r:id="rId4" imgW="1346040" imgH="253800" progId="Equation.DSMT4">
                    <p:embed/>
                  </p:oleObj>
                </mc:Choice>
                <mc:Fallback>
                  <p:oleObj name="Equation" r:id="rId4" imgW="1346040" imgH="253800" progId="Equation.DSMT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69125" y="3276600"/>
                          <a:ext cx="7323138" cy="11255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6" name="TextBox 65"/>
          <p:cNvSpPr txBox="1"/>
          <p:nvPr/>
        </p:nvSpPr>
        <p:spPr>
          <a:xfrm>
            <a:off x="1373187" y="8077200"/>
            <a:ext cx="14694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 C</a:t>
            </a:r>
          </a:p>
        </p:txBody>
      </p:sp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5807075" y="9099550"/>
          <a:ext cx="9183688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5" name="Equation" r:id="rId6" imgW="1574640" imgH="520560" progId="Equation.DSMT4">
                  <p:embed/>
                </p:oleObj>
              </mc:Choice>
              <mc:Fallback>
                <p:oleObj name="Equation" r:id="rId6" imgW="1574640" imgH="5205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7075" y="9099550"/>
                        <a:ext cx="9183688" cy="230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Oval 31"/>
          <p:cNvSpPr/>
          <p:nvPr/>
        </p:nvSpPr>
        <p:spPr>
          <a:xfrm>
            <a:off x="3735387" y="5181600"/>
            <a:ext cx="1072693" cy="107269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3976688" y="4344988"/>
          <a:ext cx="16456025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376" name="Equation" r:id="rId8" imgW="3479760" imgH="558720" progId="Equation.DSMT4">
                  <p:embed/>
                </p:oleObj>
              </mc:Choice>
              <mc:Fallback>
                <p:oleObj name="Equation" r:id="rId8" imgW="3479760" imgH="558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6688" y="4344988"/>
                        <a:ext cx="16456025" cy="200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851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1"/>
          <p:cNvGrpSpPr/>
          <p:nvPr/>
        </p:nvGrpSpPr>
        <p:grpSpPr>
          <a:xfrm>
            <a:off x="1205494" y="6947472"/>
            <a:ext cx="22139783" cy="6539928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4" name="Group 150"/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36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147"/>
          <p:cNvGrpSpPr/>
          <p:nvPr/>
        </p:nvGrpSpPr>
        <p:grpSpPr>
          <a:xfrm>
            <a:off x="992186" y="2547979"/>
            <a:ext cx="22353091" cy="4088087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278">
                <a:defRPr/>
              </a:pPr>
              <a:endParaRPr lang="en-US" sz="3200"/>
            </a:p>
          </p:txBody>
        </p:sp>
        <p:grpSp>
          <p:nvGrpSpPr>
            <p:cNvPr id="10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278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 3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-303213" y="9489542"/>
                <a:ext cx="775065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44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Ta</m:t>
                      </m:r>
                      <m:r>
                        <m:rPr>
                          <m:nor/>
                        </m:rPr>
                        <a:rPr lang="pt-BR" sz="44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44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pt-BR" sz="44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ó: </m:t>
                      </m:r>
                      <m:r>
                        <a:rPr lang="en-GB" sz="4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fr-FR" sz="4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44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4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4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4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vi-VN" sz="4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03213" y="9489542"/>
                <a:ext cx="7750653" cy="7694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4227138" y="3166637"/>
                <a:ext cx="12538449" cy="9211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ố 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ph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ứ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ngh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ị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đả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ủ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ố 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ph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ứ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a:rPr lang="en-GB" sz="48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fr-FR" sz="4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48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sz="4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48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48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fr-F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à :</m:t>
                      </m:r>
                    </m:oMath>
                  </m:oMathPara>
                </a14:m>
                <a:endParaRPr lang="vi-VN" sz="4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138" y="3166637"/>
                <a:ext cx="12538449" cy="9211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" name="Oval 153"/>
          <p:cNvSpPr/>
          <p:nvPr/>
        </p:nvSpPr>
        <p:spPr>
          <a:xfrm>
            <a:off x="4116387" y="4495800"/>
            <a:ext cx="1072693" cy="107269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50419" y="4304547"/>
                <a:ext cx="5486401" cy="1275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vi-VN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d>
                        <m:dPr>
                          <m:ctrlPr>
                            <a:rPr lang="vi-VN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419" y="4304547"/>
                <a:ext cx="5486401" cy="127502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880991" y="4618401"/>
                <a:ext cx="54864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a:rPr lang="fr-FR" sz="40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40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40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m:rPr>
                          <m:nor/>
                        </m:rPr>
                        <a:rPr lang="fr-FR" sz="4000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0991" y="4618401"/>
                <a:ext cx="5486401" cy="7078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3040012" y="4362015"/>
                <a:ext cx="5486401" cy="1363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0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vi-VN" sz="4000" b="1" i="0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 </m:t>
                      </m:r>
                      <m:f>
                        <m:fPr>
                          <m:ctrlPr>
                            <a:rPr lang="vi-VN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vi-VN" sz="40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sz="4000" b="1" i="1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vi-VN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  <m:r>
                        <m:rPr>
                          <m:nor/>
                        </m:rPr>
                        <a:rPr lang="fr-FR" sz="4000" b="1"/>
                        <m:t>.</m:t>
                      </m:r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0012" y="4362015"/>
                <a:ext cx="5486401" cy="136396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7646112" y="4341076"/>
                <a:ext cx="5486401" cy="12750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0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vi-VN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d>
                        <m:dPr>
                          <m:ctrlPr>
                            <a:rPr lang="vi-VN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40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e>
                      </m:d>
                      <m:r>
                        <m:rPr>
                          <m:nor/>
                        </m:rPr>
                        <a:rPr lang="fr-FR" sz="4000"/>
                        <m:t>.</m:t>
                      </m:r>
                    </m:oMath>
                  </m:oMathPara>
                </a14:m>
                <a:endParaRPr lang="vi-VN" sz="40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6112" y="4341076"/>
                <a:ext cx="5486401" cy="127502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/>
          <p:cNvSpPr/>
          <p:nvPr/>
        </p:nvSpPr>
        <p:spPr>
          <a:xfrm>
            <a:off x="12520312" y="7445346"/>
            <a:ext cx="89696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dirty="0">
                <a:latin typeface="Cambria" panose="02040503050406030204" pitchFamily="18" charset="0"/>
                <a:ea typeface="Cambria" panose="02040503050406030204" pitchFamily="18" charset="0"/>
              </a:rPr>
              <a:t>Sử dụng máy tính 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cầm tay</a:t>
            </a:r>
            <a:endParaRPr lang="vi-VN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8" name="Straight Connector 57"/>
          <p:cNvCxnSpPr>
            <a:stCxn id="125" idx="0"/>
          </p:cNvCxnSpPr>
          <p:nvPr/>
        </p:nvCxnSpPr>
        <p:spPr>
          <a:xfrm>
            <a:off x="12277432" y="7179457"/>
            <a:ext cx="0" cy="638414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391939" y="9639820"/>
            <a:ext cx="7301293" cy="3466580"/>
          </a:xfrm>
          <a:prstGeom prst="rect">
            <a:avLst/>
          </a:prstGeom>
        </p:spPr>
      </p:pic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1601787" y="10631488"/>
          <a:ext cx="10167938" cy="1847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19" name="Equation" r:id="rId11" imgW="2019240" imgH="482400" progId="Equation.DSMT4">
                  <p:embed/>
                </p:oleObj>
              </mc:Choice>
              <mc:Fallback>
                <p:oleObj name="Equation" r:id="rId11" imgW="2019240" imgH="482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787" y="10631488"/>
                        <a:ext cx="10167938" cy="18474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373187" y="8077200"/>
            <a:ext cx="14694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Chọn A</a:t>
            </a:r>
          </a:p>
        </p:txBody>
      </p:sp>
    </p:spTree>
    <p:extLst>
      <p:ext uri="{BB962C8B-B14F-4D97-AF65-F5344CB8AC3E}">
        <p14:creationId xmlns:p14="http://schemas.microsoft.com/office/powerpoint/2010/main" val="47259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119" grpId="0" animBg="1"/>
      <p:bldP spid="154" grpId="0" animBg="1"/>
      <p:bldP spid="2" grpId="0" animBg="1"/>
      <p:bldP spid="53" grpId="0" animBg="1"/>
      <p:bldP spid="54" grpId="0" animBg="1"/>
      <p:bldP spid="55" grpId="0" animBg="1"/>
      <p:bldP spid="57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1"/>
          <p:cNvGrpSpPr/>
          <p:nvPr/>
        </p:nvGrpSpPr>
        <p:grpSpPr>
          <a:xfrm>
            <a:off x="1205494" y="6947472"/>
            <a:ext cx="22139783" cy="6539928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7" name="Group 150"/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36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oup 147"/>
          <p:cNvGrpSpPr/>
          <p:nvPr/>
        </p:nvGrpSpPr>
        <p:grpSpPr>
          <a:xfrm>
            <a:off x="992186" y="2547979"/>
            <a:ext cx="22353091" cy="4088087"/>
            <a:chOff x="992187" y="2564544"/>
            <a:chExt cx="22353091" cy="4088087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3985631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278">
                <a:defRPr/>
              </a:pPr>
              <a:endParaRPr lang="en-US" sz="3200"/>
            </a:p>
          </p:txBody>
        </p:sp>
        <p:grpSp>
          <p:nvGrpSpPr>
            <p:cNvPr id="10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278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 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1615496" y="8229600"/>
                <a:ext cx="250089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4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en-US" sz="44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ọ</m:t>
                      </m:r>
                      <m:r>
                        <m:rPr>
                          <m:nor/>
                        </m:rPr>
                        <a:rPr lang="en-US" sz="44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sz="44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sz="44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400" b="1" i="0" spc="-150" smtClean="0">
                          <a:solidFill>
                            <a:srgbClr val="FF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</m:oMath>
                  </m:oMathPara>
                </a14:m>
                <a:endParaRPr lang="en-US" sz="4400" b="1" spc="-1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96" y="8229600"/>
                <a:ext cx="2500891" cy="7694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4040186" y="2818058"/>
                <a:ext cx="8360824" cy="13474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ế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u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a:rPr lang="en-GB" sz="48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pt-BR" sz="48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48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pt-BR" sz="48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th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ì </m:t>
                      </m:r>
                      <m:f>
                        <m:fPr>
                          <m:ctrlPr>
                            <a:rPr lang="vi-VN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vi-VN" sz="4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4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den>
                      </m:f>
                      <m:r>
                        <m:rPr>
                          <m:nor/>
                        </m:rPr>
                        <a:rPr lang="en-GB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ằ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pt-BR" sz="4800"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vi-VN" sz="4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186" y="2818058"/>
                <a:ext cx="8360824" cy="13474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4" name="Oval 153"/>
          <p:cNvSpPr/>
          <p:nvPr/>
        </p:nvSpPr>
        <p:spPr>
          <a:xfrm>
            <a:off x="9292094" y="4495800"/>
            <a:ext cx="1072693" cy="107269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250419" y="4304547"/>
                <a:ext cx="5486401" cy="1288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vi-VN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5−12</m:t>
                          </m:r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m:rPr>
                          <m:nor/>
                        </m:rPr>
                        <a:rPr lang="en-GB" sz="4000"/>
                        <m:t>.</m:t>
                      </m:r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419" y="4304547"/>
                <a:ext cx="5486401" cy="128849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8098818" y="4387249"/>
                <a:ext cx="5486401" cy="12884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vi-VN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5+12</m:t>
                          </m:r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818" y="4387249"/>
                <a:ext cx="5486401" cy="128849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13040012" y="4362015"/>
                <a:ext cx="5486401" cy="1272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0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vi-VN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3−4</m:t>
                          </m:r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0012" y="4362015"/>
                <a:ext cx="5486401" cy="127259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17646112" y="4341076"/>
                <a:ext cx="5486401" cy="12841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vi-VN" sz="4000" b="1" spc="-15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US" sz="4000" b="1" spc="-150" smtClean="0">
                          <a:solidFill>
                            <a:srgbClr val="000099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.</m:t>
                      </m:r>
                      <m:f>
                        <m:fPr>
                          <m:ctrlPr>
                            <a:rPr lang="vi-VN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5+6</m:t>
                          </m:r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vi-VN" sz="4000" i="1"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vi-VN" sz="40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vi-VN" sz="4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m:rPr>
                          <m:nor/>
                        </m:rPr>
                        <a:rPr lang="en-GB" sz="4000"/>
                        <m:t>.</m:t>
                      </m:r>
                    </m:oMath>
                  </m:oMathPara>
                </a14:m>
                <a:endParaRPr lang="vi-VN" sz="4000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6112" y="4341076"/>
                <a:ext cx="5486401" cy="128419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/>
          <p:cNvSpPr/>
          <p:nvPr/>
        </p:nvSpPr>
        <p:spPr>
          <a:xfrm>
            <a:off x="12520312" y="7445346"/>
            <a:ext cx="89696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000" dirty="0">
                <a:latin typeface="Cambria" panose="02040503050406030204" pitchFamily="18" charset="0"/>
                <a:ea typeface="Cambria" panose="02040503050406030204" pitchFamily="18" charset="0"/>
              </a:rPr>
              <a:t>Sử dụng máy tính 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cầm tay</a:t>
            </a:r>
            <a:endParaRPr lang="vi-VN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8" name="Straight Connector 57"/>
          <p:cNvCxnSpPr>
            <a:stCxn id="125" idx="0"/>
          </p:cNvCxnSpPr>
          <p:nvPr/>
        </p:nvCxnSpPr>
        <p:spPr>
          <a:xfrm>
            <a:off x="12277432" y="7179457"/>
            <a:ext cx="0" cy="6384143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56439" y="10429147"/>
                <a:ext cx="10405541" cy="13932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400" i="1">
                          <a:latin typeface="Cambria Math" panose="02040503050406030204" pitchFamily="18" charset="0"/>
                        </a:rPr>
                        <m:t>⇒</m:t>
                      </m:r>
                      <m:f>
                        <m:fPr>
                          <m:ctrlPr>
                            <a:rPr lang="vi-VN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acc>
                            <m:accPr>
                              <m:chr m:val="̅"/>
                              <m:ctrlPr>
                                <a:rPr lang="vi-VN" sz="4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sz="4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</m:acc>
                        </m:den>
                      </m:f>
                      <m:r>
                        <a:rPr lang="en-GB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3+2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GB" sz="4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(3+2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)(3+2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9+4</m:t>
                          </m:r>
                        </m:den>
                      </m:f>
                      <m:r>
                        <m:rPr>
                          <m:nor/>
                        </m:rPr>
                        <a:rPr lang="vi-VN" sz="4400"/>
                        <m:t>=</m:t>
                      </m:r>
                      <m:f>
                        <m:fPr>
                          <m:ctrlPr>
                            <a:rPr lang="vi-VN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4400" i="1">
                              <a:latin typeface="Cambria Math" panose="02040503050406030204" pitchFamily="18" charset="0"/>
                            </a:rPr>
                            <m:t>5+12</m:t>
                          </m:r>
                          <m:r>
                            <a:rPr lang="vi-VN" sz="44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vi-VN" sz="4400" i="1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vi-VN" sz="4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439" y="10429147"/>
                <a:ext cx="10405541" cy="139326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3793787" y="9067800"/>
            <a:ext cx="688505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2058987" y="9453563"/>
          <a:ext cx="7545387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490" name="Equation" r:id="rId12" imgW="1498320" imgH="177480" progId="Equation.DSMT4">
                  <p:embed/>
                </p:oleObj>
              </mc:Choice>
              <mc:Fallback>
                <p:oleObj name="Equation" r:id="rId12" imgW="149832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7" y="9453563"/>
                        <a:ext cx="7545387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1862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119" grpId="0" animBg="1"/>
      <p:bldP spid="154" grpId="0" animBg="1"/>
      <p:bldP spid="2" grpId="0" animBg="1"/>
      <p:bldP spid="53" grpId="0" animBg="1"/>
      <p:bldP spid="54" grpId="0" animBg="1"/>
      <p:bldP spid="55" grpId="0" animBg="1"/>
      <p:bldP spid="57" grpId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1"/>
          <p:cNvGrpSpPr/>
          <p:nvPr/>
        </p:nvGrpSpPr>
        <p:grpSpPr>
          <a:xfrm>
            <a:off x="1175356" y="7924778"/>
            <a:ext cx="22139783" cy="5376843"/>
            <a:chOff x="1205494" y="6947472"/>
            <a:chExt cx="22139783" cy="6539928"/>
          </a:xfrm>
        </p:grpSpPr>
        <p:sp>
          <p:nvSpPr>
            <p:cNvPr id="125" name="Rounded Rectangle 124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grpSp>
          <p:nvGrpSpPr>
            <p:cNvPr id="4" name="Group 150"/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127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200"/>
              </a:p>
            </p:txBody>
          </p:sp>
          <p:sp>
            <p:nvSpPr>
              <p:cNvPr id="128" name="TextBox 127"/>
              <p:cNvSpPr txBox="1"/>
              <p:nvPr/>
            </p:nvSpPr>
            <p:spPr>
              <a:xfrm>
                <a:off x="2147887" y="7023100"/>
                <a:ext cx="21118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sz="36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9" name="Round Diagonal Corner Rectangle 128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/>
              </a:p>
            </p:txBody>
          </p:sp>
          <p:sp>
            <p:nvSpPr>
              <p:cNvPr id="8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7" name="Group 147"/>
          <p:cNvGrpSpPr/>
          <p:nvPr/>
        </p:nvGrpSpPr>
        <p:grpSpPr>
          <a:xfrm>
            <a:off x="992186" y="1981200"/>
            <a:ext cx="22353091" cy="5517633"/>
            <a:chOff x="992187" y="2564544"/>
            <a:chExt cx="22353091" cy="5517633"/>
          </a:xfrm>
        </p:grpSpPr>
        <p:sp>
          <p:nvSpPr>
            <p:cNvPr id="134" name="Rounded Rectangle 133"/>
            <p:cNvSpPr/>
            <p:nvPr/>
          </p:nvSpPr>
          <p:spPr bwMode="auto">
            <a:xfrm>
              <a:off x="1145221" y="2667000"/>
              <a:ext cx="22200057" cy="5415177"/>
            </a:xfrm>
            <a:prstGeom prst="roundRect">
              <a:avLst>
                <a:gd name="adj" fmla="val 5492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177278">
                <a:defRPr/>
              </a:pPr>
              <a:endParaRPr lang="en-US" sz="3200"/>
            </a:p>
          </p:txBody>
        </p:sp>
        <p:grpSp>
          <p:nvGrpSpPr>
            <p:cNvPr id="13" name="Group 134"/>
            <p:cNvGrpSpPr/>
            <p:nvPr/>
          </p:nvGrpSpPr>
          <p:grpSpPr>
            <a:xfrm>
              <a:off x="992187" y="2564544"/>
              <a:ext cx="3124200" cy="1023459"/>
              <a:chOff x="534987" y="1647866"/>
              <a:chExt cx="4197167" cy="1176337"/>
            </a:xfrm>
          </p:grpSpPr>
          <p:sp>
            <p:nvSpPr>
              <p:cNvPr id="136" name="Isosceles Triangle 44"/>
              <p:cNvSpPr/>
              <p:nvPr/>
            </p:nvSpPr>
            <p:spPr bwMode="auto">
              <a:xfrm rot="5400000" flipV="1">
                <a:off x="534195" y="2602747"/>
                <a:ext cx="227012" cy="215900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sp>
            <p:nvSpPr>
              <p:cNvPr id="137" name="Pentagon 136"/>
              <p:cNvSpPr/>
              <p:nvPr/>
            </p:nvSpPr>
            <p:spPr bwMode="auto">
              <a:xfrm>
                <a:off x="534987" y="1647866"/>
                <a:ext cx="4197167" cy="955674"/>
              </a:xfrm>
              <a:prstGeom prst="homePlate">
                <a:avLst>
                  <a:gd name="adj" fmla="val 12444"/>
                </a:avLst>
              </a:prstGeom>
              <a:solidFill>
                <a:srgbClr val="135F8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2177278"/>
                <a:endParaRPr lang="en-US" sz="3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4" name="Group 11"/>
              <p:cNvGrpSpPr/>
              <p:nvPr/>
            </p:nvGrpSpPr>
            <p:grpSpPr bwMode="auto">
              <a:xfrm>
                <a:off x="683775" y="1836907"/>
                <a:ext cx="582199" cy="537956"/>
                <a:chOff x="7440266" y="3398551"/>
                <a:chExt cx="757238" cy="765175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141" name="Freeform 140"/>
                <p:cNvSpPr>
                  <a:spLocks noEditPoints="1"/>
                </p:cNvSpPr>
                <p:nvPr/>
              </p:nvSpPr>
              <p:spPr bwMode="auto">
                <a:xfrm>
                  <a:off x="7440266" y="3436652"/>
                  <a:ext cx="344488" cy="344489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2" name="Freeform 141"/>
                <p:cNvSpPr>
                  <a:spLocks noEditPoints="1"/>
                </p:cNvSpPr>
                <p:nvPr/>
              </p:nvSpPr>
              <p:spPr bwMode="auto">
                <a:xfrm>
                  <a:off x="7440266" y="3814473"/>
                  <a:ext cx="344488" cy="349251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3" name="Freeform 142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4" name="Rectangle 143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5" name="Rectangle 144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6" name="Rectangle 145"/>
                <p:cNvSpPr>
                  <a:spLocks noChangeArrowheads="1"/>
                </p:cNvSpPr>
                <p:nvPr/>
              </p:nvSpPr>
              <p:spPr bwMode="auto">
                <a:xfrm>
                  <a:off x="7840316" y="3973225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  <p:sp>
              <p:nvSpPr>
                <p:cNvPr id="147" name="Rectangle 146"/>
                <p:cNvSpPr>
                  <a:spLocks noChangeArrowheads="1"/>
                </p:cNvSpPr>
                <p:nvPr/>
              </p:nvSpPr>
              <p:spPr bwMode="auto">
                <a:xfrm>
                  <a:off x="7840316" y="3590640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defTabSz="2177278">
                    <a:defRPr/>
                  </a:pPr>
                  <a:endParaRPr lang="en-US" sz="3200"/>
                </a:p>
              </p:txBody>
            </p:sp>
          </p:grpSp>
          <p:sp>
            <p:nvSpPr>
              <p:cNvPr id="139" name="Chevron 138"/>
              <p:cNvSpPr/>
              <p:nvPr/>
            </p:nvSpPr>
            <p:spPr bwMode="auto">
              <a:xfrm>
                <a:off x="1330000" y="1771634"/>
                <a:ext cx="142625" cy="707897"/>
              </a:xfrm>
              <a:prstGeom prst="chevron">
                <a:avLst>
                  <a:gd name="adj" fmla="val 68110"/>
                </a:avLst>
              </a:prstGeom>
              <a:solidFill>
                <a:schemeClr val="bg1"/>
              </a:solidFill>
              <a:ln>
                <a:noFill/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2177278">
                  <a:defRPr/>
                </a:pPr>
                <a:endParaRPr lang="en-US" sz="320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"/>
              <p:cNvSpPr txBox="1">
                <a:spLocks noChangeArrowheads="1"/>
              </p:cNvSpPr>
              <p:nvPr/>
            </p:nvSpPr>
            <p:spPr bwMode="auto">
              <a:xfrm>
                <a:off x="1456316" y="1718346"/>
                <a:ext cx="3173468" cy="813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21764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4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4000" b="1" dirty="0">
                    <a:solidFill>
                      <a:schemeClr val="bg1"/>
                    </a:solidFill>
                    <a:latin typeface="Tahoma" pitchFamily="34" charset="0"/>
                    <a:cs typeface="Tahoma" pitchFamily="34" charset="0"/>
                  </a:rPr>
                  <a:t>Câu  5</a:t>
                </a:r>
              </a:p>
            </p:txBody>
          </p:sp>
        </p:grpSp>
      </p:grpSp>
      <p:sp>
        <p:nvSpPr>
          <p:cNvPr id="56" name="Rectangle 5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5787" y="9376220"/>
            <a:ext cx="7879199" cy="769441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62" name="Rectangle 6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2589" y="8586563"/>
            <a:ext cx="2500891" cy="769441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19" name="Rectangle 1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85010" y="2577662"/>
            <a:ext cx="15725602" cy="830997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54" name="Oval 153"/>
          <p:cNvSpPr/>
          <p:nvPr/>
        </p:nvSpPr>
        <p:spPr>
          <a:xfrm>
            <a:off x="9139694" y="5632907"/>
            <a:ext cx="1072693" cy="107269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85010" y="4434038"/>
            <a:ext cx="5486401" cy="830997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3" name="Rectangle 5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78787" y="4428666"/>
            <a:ext cx="5486401" cy="830997"/>
          </a:xfrm>
          <a:prstGeom prst="rect">
            <a:avLst/>
          </a:prstGeom>
          <a:blipFill rotWithShape="0"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4" name="Rectangle 5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49527" y="5785986"/>
            <a:ext cx="5486401" cy="830997"/>
          </a:xfrm>
          <a:prstGeom prst="rect">
            <a:avLst/>
          </a:prstGeom>
          <a:blipFill rotWithShape="0"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5" name="Rectangle 5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78787" y="5779870"/>
            <a:ext cx="5486401" cy="830997"/>
          </a:xfrm>
          <a:prstGeom prst="rect">
            <a:avLst/>
          </a:prstGeom>
          <a:blipFill rotWithShape="0">
            <a:blip r:embed="rId10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6" name="Rectangle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12528" y="10202339"/>
            <a:ext cx="7851573" cy="1382045"/>
          </a:xfrm>
          <a:prstGeom prst="rect">
            <a:avLst/>
          </a:prstGeom>
          <a:blipFill rotWithShape="0">
            <a:blip r:embed="rId11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" name="Rectangle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125787" y="3396765"/>
            <a:ext cx="20204903" cy="830997"/>
          </a:xfrm>
          <a:prstGeom prst="rect">
            <a:avLst/>
          </a:prstGeom>
          <a:blipFill rotWithShape="0">
            <a:blip r:embed="rId1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pic>
        <p:nvPicPr>
          <p:cNvPr id="59" name="Picture 58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88987" y="4419600"/>
            <a:ext cx="9507253" cy="883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39503" y="11955870"/>
            <a:ext cx="3331233" cy="948208"/>
          </a:xfrm>
          <a:prstGeom prst="rect">
            <a:avLst/>
          </a:prstGeom>
          <a:blipFill rotWithShape="0">
            <a:blip r:embed="rId1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1625600" y="11528425"/>
          <a:ext cx="5691187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9443" name="Equation" r:id="rId15" imgW="1130040" imgH="431640" progId="Equation.DSMT4">
                  <p:embed/>
                </p:oleObj>
              </mc:Choice>
              <mc:Fallback>
                <p:oleObj name="Equation" r:id="rId15" imgW="113004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11528425"/>
                        <a:ext cx="5691187" cy="165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566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2" grpId="0" animBg="1"/>
      <p:bldP spid="119" grpId="0" animBg="1"/>
      <p:bldP spid="154" grpId="0" animBg="1"/>
      <p:bldP spid="2" grpId="0" animBg="1"/>
      <p:bldP spid="53" grpId="0" animBg="1"/>
      <p:bldP spid="54" grpId="0" animBg="1"/>
      <p:bldP spid="55" grpId="0" animBg="1"/>
      <p:bldP spid="6" grpId="0" animBg="1"/>
      <p:bldP spid="5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79175" y="1339150"/>
            <a:ext cx="17896612" cy="1327850"/>
          </a:xfrm>
          <a:prstGeom prst="rect">
            <a:avLst/>
          </a:prstGeom>
          <a:noFill/>
        </p:spPr>
        <p:txBody>
          <a:bodyPr wrap="square" lIns="217728" tIns="108864" rIns="217728" bIns="108864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en-US" sz="7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HƯỚNG DẪN HỌC TẬP</a:t>
            </a:r>
          </a:p>
        </p:txBody>
      </p:sp>
      <p:graphicFrame>
        <p:nvGraphicFramePr>
          <p:cNvPr id="150545" name="Object 17"/>
          <p:cNvGraphicFramePr>
            <a:graphicFrameLocks noChangeAspect="1"/>
          </p:cNvGraphicFramePr>
          <p:nvPr/>
        </p:nvGraphicFramePr>
        <p:xfrm>
          <a:off x="2310420" y="2717800"/>
          <a:ext cx="13959116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0" name="Equation" r:id="rId3" imgW="2120760" imgH="203040" progId="Equation.DSMT4">
                  <p:embed/>
                </p:oleObj>
              </mc:Choice>
              <mc:Fallback>
                <p:oleObj name="Equation" r:id="rId3" imgW="2120760" imgH="2030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0420" y="2717800"/>
                        <a:ext cx="13959116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7"/>
          <p:cNvGraphicFramePr>
            <a:graphicFrameLocks noChangeAspect="1"/>
          </p:cNvGraphicFramePr>
          <p:nvPr/>
        </p:nvGraphicFramePr>
        <p:xfrm>
          <a:off x="2043683" y="3784600"/>
          <a:ext cx="15800857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1" name="Equation" r:id="rId5" imgW="2400120" imgH="203040" progId="Equation.DSMT4">
                  <p:embed/>
                </p:oleObj>
              </mc:Choice>
              <mc:Fallback>
                <p:oleObj name="Equation" r:id="rId5" imgW="240012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683" y="3784600"/>
                        <a:ext cx="15800857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7"/>
          <p:cNvGraphicFramePr>
            <a:graphicFrameLocks noChangeAspect="1"/>
          </p:cNvGraphicFramePr>
          <p:nvPr/>
        </p:nvGraphicFramePr>
        <p:xfrm>
          <a:off x="2043683" y="5003800"/>
          <a:ext cx="19729902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2" name="Equation" r:id="rId7" imgW="2997000" imgH="431640" progId="Equation.DSMT4">
                  <p:embed/>
                </p:oleObj>
              </mc:Choice>
              <mc:Fallback>
                <p:oleObj name="Equation" r:id="rId7" imgW="299700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683" y="5003800"/>
                        <a:ext cx="19729902" cy="215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7"/>
          <p:cNvGraphicFramePr>
            <a:graphicFrameLocks noChangeAspect="1"/>
          </p:cNvGraphicFramePr>
          <p:nvPr/>
        </p:nvGraphicFramePr>
        <p:xfrm>
          <a:off x="2043684" y="7137400"/>
          <a:ext cx="1997970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3" name="Equation" r:id="rId9" imgW="3035160" imgH="203040" progId="Equation.DSMT4">
                  <p:embed/>
                </p:oleObj>
              </mc:Choice>
              <mc:Fallback>
                <p:oleObj name="Equation" r:id="rId9" imgW="303516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684" y="7137400"/>
                        <a:ext cx="19979703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7"/>
          <p:cNvGraphicFramePr>
            <a:graphicFrameLocks noChangeAspect="1"/>
          </p:cNvGraphicFramePr>
          <p:nvPr/>
        </p:nvGraphicFramePr>
        <p:xfrm>
          <a:off x="2107194" y="8102600"/>
          <a:ext cx="1822687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4" name="Equation" r:id="rId11" imgW="2768400" imgH="203040" progId="Equation.DSMT4">
                  <p:embed/>
                </p:oleObj>
              </mc:Choice>
              <mc:Fallback>
                <p:oleObj name="Equation" r:id="rId11" imgW="276840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7194" y="8102600"/>
                        <a:ext cx="18226872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7"/>
          <p:cNvGraphicFramePr>
            <a:graphicFrameLocks noChangeAspect="1"/>
          </p:cNvGraphicFramePr>
          <p:nvPr/>
        </p:nvGraphicFramePr>
        <p:xfrm>
          <a:off x="2369693" y="9271000"/>
          <a:ext cx="1613533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5" name="Equation" r:id="rId13" imgW="2450880" imgH="203040" progId="Equation.DSMT4">
                  <p:embed/>
                </p:oleObj>
              </mc:Choice>
              <mc:Fallback>
                <p:oleObj name="Equation" r:id="rId13" imgW="245088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9693" y="9271000"/>
                        <a:ext cx="16135333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7"/>
          <p:cNvGraphicFramePr>
            <a:graphicFrameLocks noChangeAspect="1"/>
          </p:cNvGraphicFramePr>
          <p:nvPr/>
        </p:nvGraphicFramePr>
        <p:xfrm>
          <a:off x="2043684" y="10541000"/>
          <a:ext cx="13963351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6" name="Equation" r:id="rId15" imgW="2120760" imgH="203040" progId="Equation.DSMT4">
                  <p:embed/>
                </p:oleObj>
              </mc:Choice>
              <mc:Fallback>
                <p:oleObj name="Equation" r:id="rId15" imgW="212076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684" y="10541000"/>
                        <a:ext cx="13963351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7"/>
          <p:cNvGraphicFramePr>
            <a:graphicFrameLocks noChangeAspect="1"/>
          </p:cNvGraphicFramePr>
          <p:nvPr/>
        </p:nvGraphicFramePr>
        <p:xfrm>
          <a:off x="2246909" y="12014200"/>
          <a:ext cx="17054087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77" name="Equation" r:id="rId17" imgW="2590560" imgH="203040" progId="Equation.DSMT4">
                  <p:embed/>
                </p:oleObj>
              </mc:Choice>
              <mc:Fallback>
                <p:oleObj name="Equation" r:id="rId17" imgW="259056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909" y="12014200"/>
                        <a:ext cx="17054087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0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/>
          <p:nvPr/>
        </p:nvGrpSpPr>
        <p:grpSpPr>
          <a:xfrm>
            <a:off x="5106987" y="1371600"/>
            <a:ext cx="9601200" cy="907199"/>
            <a:chOff x="7483861" y="7543801"/>
            <a:chExt cx="14646001" cy="907200"/>
          </a:xfrm>
        </p:grpSpPr>
        <p:sp>
          <p:nvSpPr>
            <p:cNvPr id="13" name="TextBox 12"/>
            <p:cNvSpPr txBox="1"/>
            <p:nvPr/>
          </p:nvSpPr>
          <p:spPr>
            <a:xfrm>
              <a:off x="8993187" y="7620003"/>
              <a:ext cx="13136675" cy="83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KiỂM TRA BÀI CŨ</a:t>
              </a:r>
            </a:p>
          </p:txBody>
        </p:sp>
        <p:sp>
          <p:nvSpPr>
            <p:cNvPr id="15" name="Isosceles Triangle 44"/>
            <p:cNvSpPr/>
            <p:nvPr/>
          </p:nvSpPr>
          <p:spPr>
            <a:xfrm rot="16200000">
              <a:off x="7494128" y="7533534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8"/>
          <p:cNvGrpSpPr/>
          <p:nvPr/>
        </p:nvGrpSpPr>
        <p:grpSpPr>
          <a:xfrm>
            <a:off x="491838" y="2532829"/>
            <a:ext cx="10634949" cy="10344968"/>
            <a:chOff x="1177638" y="2646941"/>
            <a:chExt cx="23512749" cy="2760020"/>
          </a:xfrm>
        </p:grpSpPr>
        <p:sp>
          <p:nvSpPr>
            <p:cNvPr id="20" name="Rounded Rectangle 19"/>
            <p:cNvSpPr/>
            <p:nvPr/>
          </p:nvSpPr>
          <p:spPr>
            <a:xfrm>
              <a:off x="1177638" y="2646941"/>
              <a:ext cx="23512749" cy="2760020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20"/>
            <p:cNvGrpSpPr/>
            <p:nvPr/>
          </p:nvGrpSpPr>
          <p:grpSpPr>
            <a:xfrm>
              <a:off x="1441507" y="2687036"/>
              <a:ext cx="6166219" cy="271520"/>
              <a:chOff x="1441507" y="2687036"/>
              <a:chExt cx="6166219" cy="271520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 rot="16200000" flipV="1">
                <a:off x="4347583" y="-219040"/>
                <a:ext cx="271520" cy="6083671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149148" y="2722272"/>
                <a:ext cx="5458578" cy="2052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Câu hỏi </a:t>
                </a:r>
                <a:endParaRPr lang="en-US" sz="3600" i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1671855" y="2758933"/>
                <a:ext cx="327276" cy="53201"/>
              </a:xfrm>
              <a:prstGeom prst="rect">
                <a:avLst/>
              </a:prstGeom>
              <a:solidFill>
                <a:srgbClr val="99915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33"/>
          <p:cNvGrpSpPr/>
          <p:nvPr/>
        </p:nvGrpSpPr>
        <p:grpSpPr>
          <a:xfrm>
            <a:off x="11736387" y="2237678"/>
            <a:ext cx="11507787" cy="10716322"/>
            <a:chOff x="1222851" y="5348142"/>
            <a:chExt cx="23543736" cy="6434132"/>
          </a:xfrm>
        </p:grpSpPr>
        <p:sp>
          <p:nvSpPr>
            <p:cNvPr id="35" name="Rounded Rectangle 34"/>
            <p:cNvSpPr/>
            <p:nvPr/>
          </p:nvSpPr>
          <p:spPr>
            <a:xfrm>
              <a:off x="1224549" y="5601638"/>
              <a:ext cx="23542038" cy="618063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60"/>
            <p:cNvGrpSpPr/>
            <p:nvPr/>
          </p:nvGrpSpPr>
          <p:grpSpPr>
            <a:xfrm>
              <a:off x="1222851" y="5348142"/>
              <a:ext cx="9042042" cy="824433"/>
              <a:chOff x="1224542" y="6322793"/>
              <a:chExt cx="9043087" cy="828636"/>
            </a:xfrm>
          </p:grpSpPr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 rot="16200000" flipV="1">
                <a:off x="5617626" y="2501420"/>
                <a:ext cx="828630" cy="8471376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871138" y="6485416"/>
                <a:ext cx="6928745" cy="464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Trả lời </a:t>
                </a:r>
              </a:p>
            </p:txBody>
          </p:sp>
          <p:sp>
            <p:nvSpPr>
              <p:cNvPr id="42" name="Round Diagonal Corner Rectangle 41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533400" y="4114800"/>
            <a:ext cx="102885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Cho số phức z = a + bi ( a, b là số thực)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5800" y="5974140"/>
            <a:ext cx="10288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+) Phần thực và phần ảo của z?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7387" y="7398603"/>
            <a:ext cx="10288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+) Số phức liên hợp của z?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7387" y="8991600"/>
            <a:ext cx="10288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+) Môđun của số phức z 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344400" y="6096000"/>
            <a:ext cx="10288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ahoma" pitchFamily="34" charset="0"/>
                <a:ea typeface="Tahoma" pitchFamily="34" charset="0"/>
                <a:cs typeface="Tahoma" pitchFamily="34" charset="0"/>
              </a:rPr>
              <a:t>+) Phần thực là a và phần ảo là b.</a:t>
            </a:r>
          </a:p>
        </p:txBody>
      </p:sp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12345987" y="7446963"/>
          <a:ext cx="5110162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4" name="Equation" r:id="rId4" imgW="876240" imgH="228600" progId="Equation.DSMT4">
                  <p:embed/>
                </p:oleObj>
              </mc:Choice>
              <mc:Fallback>
                <p:oleObj name="Equation" r:id="rId4" imgW="87624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45987" y="7446963"/>
                        <a:ext cx="5110162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12307887" y="8648700"/>
          <a:ext cx="6591300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5" name="Equation" r:id="rId6" imgW="1130040" imgH="304560" progId="Equation.DSMT4">
                  <p:embed/>
                </p:oleObj>
              </mc:Choice>
              <mc:Fallback>
                <p:oleObj name="Equation" r:id="rId6" imgW="1130040" imgH="304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7887" y="8648700"/>
                        <a:ext cx="6591300" cy="1350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4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/>
          <p:nvPr/>
        </p:nvGrpSpPr>
        <p:grpSpPr>
          <a:xfrm>
            <a:off x="5106987" y="1371600"/>
            <a:ext cx="9601200" cy="907199"/>
            <a:chOff x="7483861" y="7543801"/>
            <a:chExt cx="14646001" cy="907200"/>
          </a:xfrm>
        </p:grpSpPr>
        <p:sp>
          <p:nvSpPr>
            <p:cNvPr id="13" name="TextBox 12"/>
            <p:cNvSpPr txBox="1"/>
            <p:nvPr/>
          </p:nvSpPr>
          <p:spPr>
            <a:xfrm>
              <a:off x="8993187" y="7620003"/>
              <a:ext cx="13136675" cy="83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KiỂM TRA BÀI CŨ</a:t>
              </a:r>
            </a:p>
          </p:txBody>
        </p:sp>
        <p:sp>
          <p:nvSpPr>
            <p:cNvPr id="15" name="Isosceles Triangle 44"/>
            <p:cNvSpPr/>
            <p:nvPr/>
          </p:nvSpPr>
          <p:spPr>
            <a:xfrm rot="16200000">
              <a:off x="7494128" y="7533534"/>
              <a:ext cx="143688" cy="164221"/>
            </a:xfrm>
            <a:custGeom>
              <a:avLst/>
              <a:gdLst>
                <a:gd name="connsiteX0" fmla="*/ 0 w 293725"/>
                <a:gd name="connsiteY0" fmla="*/ 164224 h 164224"/>
                <a:gd name="connsiteX1" fmla="*/ 146863 w 293725"/>
                <a:gd name="connsiteY1" fmla="*/ 0 h 164224"/>
                <a:gd name="connsiteX2" fmla="*/ 293725 w 293725"/>
                <a:gd name="connsiteY2" fmla="*/ 164224 h 164224"/>
                <a:gd name="connsiteX3" fmla="*/ 0 w 293725"/>
                <a:gd name="connsiteY3" fmla="*/ 164224 h 164224"/>
                <a:gd name="connsiteX0" fmla="*/ 2363 w 296088"/>
                <a:gd name="connsiteY0" fmla="*/ 164221 h 164221"/>
                <a:gd name="connsiteX1" fmla="*/ 0 w 296088"/>
                <a:gd name="connsiteY1" fmla="*/ 0 h 164221"/>
                <a:gd name="connsiteX2" fmla="*/ 296088 w 296088"/>
                <a:gd name="connsiteY2" fmla="*/ 164221 h 164221"/>
                <a:gd name="connsiteX3" fmla="*/ 2363 w 296088"/>
                <a:gd name="connsiteY3" fmla="*/ 164221 h 164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6088" h="164221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18"/>
          <p:cNvGrpSpPr/>
          <p:nvPr/>
        </p:nvGrpSpPr>
        <p:grpSpPr>
          <a:xfrm>
            <a:off x="491838" y="2532829"/>
            <a:ext cx="10634949" cy="10344968"/>
            <a:chOff x="1177638" y="2646941"/>
            <a:chExt cx="23512749" cy="2760020"/>
          </a:xfrm>
        </p:grpSpPr>
        <p:sp>
          <p:nvSpPr>
            <p:cNvPr id="20" name="Rounded Rectangle 19"/>
            <p:cNvSpPr/>
            <p:nvPr/>
          </p:nvSpPr>
          <p:spPr>
            <a:xfrm>
              <a:off x="1177638" y="2646941"/>
              <a:ext cx="23512749" cy="2760020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20"/>
            <p:cNvGrpSpPr/>
            <p:nvPr/>
          </p:nvGrpSpPr>
          <p:grpSpPr>
            <a:xfrm>
              <a:off x="1441507" y="2687036"/>
              <a:ext cx="6290259" cy="271520"/>
              <a:chOff x="1441507" y="2687036"/>
              <a:chExt cx="6290259" cy="271520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 rot="16200000" flipV="1">
                <a:off x="4347583" y="-219040"/>
                <a:ext cx="271520" cy="6083671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149148" y="2722272"/>
                <a:ext cx="5582618" cy="2052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i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Áp dụng</a:t>
                </a:r>
                <a:endParaRPr lang="en-US" sz="3600" i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1671855" y="2758933"/>
                <a:ext cx="327276" cy="53201"/>
              </a:xfrm>
              <a:prstGeom prst="rect">
                <a:avLst/>
              </a:prstGeom>
              <a:solidFill>
                <a:srgbClr val="99915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33"/>
          <p:cNvGrpSpPr/>
          <p:nvPr/>
        </p:nvGrpSpPr>
        <p:grpSpPr>
          <a:xfrm>
            <a:off x="11736387" y="2237678"/>
            <a:ext cx="11507787" cy="10716322"/>
            <a:chOff x="1222851" y="5348142"/>
            <a:chExt cx="23543736" cy="6434132"/>
          </a:xfrm>
        </p:grpSpPr>
        <p:sp>
          <p:nvSpPr>
            <p:cNvPr id="35" name="Rounded Rectangle 34"/>
            <p:cNvSpPr/>
            <p:nvPr/>
          </p:nvSpPr>
          <p:spPr>
            <a:xfrm>
              <a:off x="1224549" y="5601638"/>
              <a:ext cx="23542038" cy="618063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60"/>
            <p:cNvGrpSpPr/>
            <p:nvPr/>
          </p:nvGrpSpPr>
          <p:grpSpPr>
            <a:xfrm>
              <a:off x="1222851" y="5348142"/>
              <a:ext cx="9042042" cy="824433"/>
              <a:chOff x="1224542" y="6322793"/>
              <a:chExt cx="9043087" cy="828636"/>
            </a:xfrm>
          </p:grpSpPr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 rot="16200000" flipV="1">
                <a:off x="5617626" y="2501420"/>
                <a:ext cx="828630" cy="8471376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871138" y="6485416"/>
                <a:ext cx="6928745" cy="464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</a:p>
            </p:txBody>
          </p:sp>
          <p:sp>
            <p:nvSpPr>
              <p:cNvPr id="42" name="Round Diagonal Corner Rectangle 41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12272963" y="3952875"/>
          <a:ext cx="7997825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1" name="Equation" r:id="rId4" imgW="1371600" imgH="533160" progId="Equation.DSMT4">
                  <p:embed/>
                </p:oleObj>
              </mc:Choice>
              <mc:Fallback>
                <p:oleObj name="Equation" r:id="rId4" imgW="1371600" imgH="5331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2963" y="3952875"/>
                        <a:ext cx="7997825" cy="236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26"/>
          <p:cNvGrpSpPr/>
          <p:nvPr/>
        </p:nvGrpSpPr>
        <p:grpSpPr>
          <a:xfrm>
            <a:off x="533400" y="7256463"/>
            <a:ext cx="10288587" cy="1811337"/>
            <a:chOff x="533400" y="4114800"/>
            <a:chExt cx="10288587" cy="1811337"/>
          </a:xfrm>
        </p:grpSpPr>
        <p:sp>
          <p:nvSpPr>
            <p:cNvPr id="18" name="TextBox 17"/>
            <p:cNvSpPr txBox="1"/>
            <p:nvPr/>
          </p:nvSpPr>
          <p:spPr>
            <a:xfrm>
              <a:off x="533400" y="4114800"/>
              <a:ext cx="1028858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Cho số phức z = 1-i</a:t>
              </a:r>
            </a:p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Tìm môđun  </a:t>
              </a:r>
            </a:p>
          </p:txBody>
        </p:sp>
        <p:graphicFrame>
          <p:nvGraphicFramePr>
            <p:cNvPr id="8" name="Object 9"/>
            <p:cNvGraphicFramePr>
              <a:graphicFrameLocks noChangeAspect="1"/>
            </p:cNvGraphicFramePr>
            <p:nvPr/>
          </p:nvGraphicFramePr>
          <p:xfrm>
            <a:off x="3811587" y="4800600"/>
            <a:ext cx="4495800" cy="11255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72" name="Equation" r:id="rId6" imgW="901440" imgH="253800" progId="Equation.DSMT4">
                    <p:embed/>
                  </p:oleObj>
                </mc:Choice>
                <mc:Fallback>
                  <p:oleObj name="Equation" r:id="rId6" imgW="901440" imgH="253800" progId="Equation.DSMT4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1587" y="4800600"/>
                          <a:ext cx="4495800" cy="11255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13193712" y="6629400"/>
          <a:ext cx="562927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3" name="Equation" r:id="rId8" imgW="965160" imgH="215640" progId="Equation.DSMT4">
                  <p:embed/>
                </p:oleObj>
              </mc:Choice>
              <mc:Fallback>
                <p:oleObj name="Equation" r:id="rId8" imgW="96516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93712" y="6629400"/>
                        <a:ext cx="5629275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3276262" y="7899400"/>
          <a:ext cx="31845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4" name="Equation" r:id="rId10" imgW="545760" imgH="177480" progId="Equation.DSMT4">
                  <p:embed/>
                </p:oleObj>
              </mc:Choice>
              <mc:Fallback>
                <p:oleObj name="Equation" r:id="rId10" imgW="54576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76262" y="7899400"/>
                        <a:ext cx="31845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12719049" y="9337675"/>
          <a:ext cx="5037138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5" name="Equation" r:id="rId12" imgW="863280" imgH="279360" progId="Equation.DSMT4">
                  <p:embed/>
                </p:oleObj>
              </mc:Choice>
              <mc:Fallback>
                <p:oleObj name="Equation" r:id="rId12" imgW="863280" imgH="2793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9049" y="9337675"/>
                        <a:ext cx="5037138" cy="123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44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 26"/>
          <p:cNvGrpSpPr/>
          <p:nvPr/>
        </p:nvGrpSpPr>
        <p:grpSpPr>
          <a:xfrm>
            <a:off x="1220787" y="1676400"/>
            <a:ext cx="16396516" cy="907201"/>
            <a:chOff x="7459670" y="7543799"/>
            <a:chExt cx="14851072" cy="907200"/>
          </a:xfrm>
        </p:grpSpPr>
        <p:sp>
          <p:nvSpPr>
            <p:cNvPr id="92" name="TextBox 91"/>
            <p:cNvSpPr txBox="1"/>
            <p:nvPr/>
          </p:nvSpPr>
          <p:spPr>
            <a:xfrm>
              <a:off x="8993186" y="7620003"/>
              <a:ext cx="13317556" cy="830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TỔNG VÀ TÍCH CỦA HAI SỐ PHỨC LIÊN HỢP</a:t>
              </a:r>
            </a:p>
          </p:txBody>
        </p:sp>
        <p:grpSp>
          <p:nvGrpSpPr>
            <p:cNvPr id="93" name="Group 27"/>
            <p:cNvGrpSpPr/>
            <p:nvPr/>
          </p:nvGrpSpPr>
          <p:grpSpPr>
            <a:xfrm>
              <a:off x="7459670" y="7543799"/>
              <a:ext cx="1381118" cy="872846"/>
              <a:chOff x="7459669" y="7543800"/>
              <a:chExt cx="1381118" cy="872846"/>
            </a:xfrm>
          </p:grpSpPr>
          <p:sp>
            <p:nvSpPr>
              <p:cNvPr id="94" name="Isosceles Triangle 44"/>
              <p:cNvSpPr/>
              <p:nvPr/>
            </p:nvSpPr>
            <p:spPr>
              <a:xfrm rot="16200000">
                <a:off x="7469936" y="7533533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5" name="Group 29"/>
              <p:cNvGrpSpPr/>
              <p:nvPr/>
            </p:nvGrpSpPr>
            <p:grpSpPr>
              <a:xfrm>
                <a:off x="7469187" y="7640056"/>
                <a:ext cx="1371600" cy="776590"/>
                <a:chOff x="7469187" y="7640056"/>
                <a:chExt cx="1371600" cy="776590"/>
              </a:xfrm>
            </p:grpSpPr>
            <p:sp>
              <p:nvSpPr>
                <p:cNvPr id="96" name="Round Same Side Corner Rectangle 95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7928211" y="7640056"/>
                  <a:ext cx="408277" cy="7540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</a:t>
                  </a:r>
                </a:p>
              </p:txBody>
            </p:sp>
          </p:grpSp>
        </p:grpSp>
      </p:grpSp>
      <p:grpSp>
        <p:nvGrpSpPr>
          <p:cNvPr id="115" name="Group 114"/>
          <p:cNvGrpSpPr/>
          <p:nvPr/>
        </p:nvGrpSpPr>
        <p:grpSpPr>
          <a:xfrm>
            <a:off x="491844" y="2680270"/>
            <a:ext cx="23512749" cy="3810000"/>
            <a:chOff x="1177638" y="2491133"/>
            <a:chExt cx="23512749" cy="2915828"/>
          </a:xfrm>
        </p:grpSpPr>
        <p:sp>
          <p:nvSpPr>
            <p:cNvPr id="116" name="Rounded Rectangle 115"/>
            <p:cNvSpPr/>
            <p:nvPr/>
          </p:nvSpPr>
          <p:spPr>
            <a:xfrm>
              <a:off x="1177638" y="2895122"/>
              <a:ext cx="23512749" cy="2511839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20"/>
            <p:cNvGrpSpPr/>
            <p:nvPr/>
          </p:nvGrpSpPr>
          <p:grpSpPr>
            <a:xfrm>
              <a:off x="1177638" y="2491133"/>
              <a:ext cx="4570917" cy="926681"/>
              <a:chOff x="1177638" y="2491133"/>
              <a:chExt cx="4570917" cy="926681"/>
            </a:xfrm>
          </p:grpSpPr>
          <p:sp>
            <p:nvSpPr>
              <p:cNvPr id="118" name="Freeform 20"/>
              <p:cNvSpPr>
                <a:spLocks/>
              </p:cNvSpPr>
              <p:nvPr/>
            </p:nvSpPr>
            <p:spPr bwMode="auto">
              <a:xfrm rot="16200000" flipV="1">
                <a:off x="3270305" y="941181"/>
                <a:ext cx="767196" cy="4125355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982781" y="2663761"/>
                <a:ext cx="3765774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Hoạt động 1</a:t>
                </a:r>
                <a:r>
                  <a:rPr lang="vi-VN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:</a:t>
                </a:r>
                <a:endParaRPr lang="en-US" sz="3600" i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20" name="Round Diagonal Corner Rectangle 119"/>
              <p:cNvSpPr/>
              <p:nvPr/>
            </p:nvSpPr>
            <p:spPr>
              <a:xfrm flipV="1">
                <a:off x="1177638" y="2491133"/>
                <a:ext cx="912132" cy="88868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21" name="Group 2"/>
              <p:cNvGrpSpPr/>
              <p:nvPr/>
            </p:nvGrpSpPr>
            <p:grpSpPr>
              <a:xfrm>
                <a:off x="1305334" y="2598004"/>
                <a:ext cx="693830" cy="641071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122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3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4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5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12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70751" y="3967733"/>
            <a:ext cx="18171636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0" name="Group 129"/>
          <p:cNvGrpSpPr/>
          <p:nvPr/>
        </p:nvGrpSpPr>
        <p:grpSpPr>
          <a:xfrm>
            <a:off x="1205493" y="6795070"/>
            <a:ext cx="22139784" cy="6539928"/>
            <a:chOff x="1205494" y="6947472"/>
            <a:chExt cx="22139783" cy="6539928"/>
          </a:xfrm>
        </p:grpSpPr>
        <p:sp>
          <p:nvSpPr>
            <p:cNvPr id="131" name="Rounded Rectangle 130"/>
            <p:cNvSpPr/>
            <p:nvPr/>
          </p:nvSpPr>
          <p:spPr>
            <a:xfrm>
              <a:off x="1209586" y="7179457"/>
              <a:ext cx="22135691" cy="6307943"/>
            </a:xfrm>
            <a:prstGeom prst="roundRect">
              <a:avLst>
                <a:gd name="adj" fmla="val 2239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  <a:effectLst>
              <a:innerShdw blurRad="114300">
                <a:prstClr val="black"/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100" dirty="0"/>
            </a:p>
          </p:txBody>
        </p:sp>
        <p:grpSp>
          <p:nvGrpSpPr>
            <p:cNvPr id="132" name="Group 150"/>
            <p:cNvGrpSpPr/>
            <p:nvPr/>
          </p:nvGrpSpPr>
          <p:grpSpPr>
            <a:xfrm>
              <a:off x="1205494" y="6947472"/>
              <a:ext cx="3322466" cy="782727"/>
              <a:chOff x="1205494" y="6947472"/>
              <a:chExt cx="3322466" cy="782727"/>
            </a:xfrm>
          </p:grpSpPr>
          <p:sp>
            <p:nvSpPr>
              <p:cNvPr id="133" name="Freeform 20"/>
              <p:cNvSpPr>
                <a:spLocks/>
              </p:cNvSpPr>
              <p:nvPr/>
            </p:nvSpPr>
            <p:spPr bwMode="auto">
              <a:xfrm rot="16200000" flipV="1">
                <a:off x="2608156" y="5810396"/>
                <a:ext cx="782727" cy="3056880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100" dirty="0"/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2147886" y="7023100"/>
                <a:ext cx="21118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</a:p>
            </p:txBody>
          </p:sp>
          <p:sp>
            <p:nvSpPr>
              <p:cNvPr id="135" name="Round Diagonal Corner Rectangle 134"/>
              <p:cNvSpPr/>
              <p:nvPr/>
            </p:nvSpPr>
            <p:spPr>
              <a:xfrm flipV="1">
                <a:off x="1205494" y="6951957"/>
                <a:ext cx="774046" cy="775029"/>
              </a:xfrm>
              <a:prstGeom prst="round2DiagRect">
                <a:avLst/>
              </a:prstGeom>
              <a:solidFill>
                <a:schemeClr val="accent6">
                  <a:lumMod val="75000"/>
                </a:schemeClr>
              </a:solidFill>
              <a:ln w="57150">
                <a:solidFill>
                  <a:schemeClr val="accent6">
                    <a:lumMod val="50000"/>
                  </a:schemeClr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100" dirty="0"/>
              </a:p>
            </p:txBody>
          </p:sp>
          <p:sp>
            <p:nvSpPr>
              <p:cNvPr id="136" name="Freeform 15"/>
              <p:cNvSpPr>
                <a:spLocks noEditPoints="1"/>
              </p:cNvSpPr>
              <p:nvPr/>
            </p:nvSpPr>
            <p:spPr bwMode="auto">
              <a:xfrm>
                <a:off x="1375232" y="7017843"/>
                <a:ext cx="501844" cy="640616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37" name="Rectangle 136"/>
          <p:cNvSpPr/>
          <p:nvPr/>
        </p:nvSpPr>
        <p:spPr>
          <a:xfrm>
            <a:off x="12520313" y="7292949"/>
            <a:ext cx="8969674" cy="707838"/>
          </a:xfrm>
          <a:prstGeom prst="rect">
            <a:avLst/>
          </a:prstGeom>
        </p:spPr>
        <p:txBody>
          <a:bodyPr wrap="square" lIns="91391" tIns="45696" rIns="91391" bIns="45696">
            <a:sp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Nhận xét</a:t>
            </a:r>
            <a:endParaRPr lang="vi-VN" sz="4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>
            <a:off x="12277433" y="7027056"/>
            <a:ext cx="0" cy="638414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9" name="Object 39"/>
          <p:cNvGraphicFramePr>
            <a:graphicFrameLocks noChangeAspect="1"/>
          </p:cNvGraphicFramePr>
          <p:nvPr/>
        </p:nvGraphicFramePr>
        <p:xfrm>
          <a:off x="2516187" y="9220198"/>
          <a:ext cx="612775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7" name="Equation" r:id="rId5" imgW="2095200" imgH="380880" progId="Equation.DSMT4">
                  <p:embed/>
                </p:oleObj>
              </mc:Choice>
              <mc:Fallback>
                <p:oleObj name="Equation" r:id="rId5" imgW="2095200" imgH="380880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6187" y="9220198"/>
                        <a:ext cx="6127750" cy="1116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" name="Object 39"/>
          <p:cNvGraphicFramePr>
            <a:graphicFrameLocks noChangeAspect="1"/>
          </p:cNvGraphicFramePr>
          <p:nvPr/>
        </p:nvGraphicFramePr>
        <p:xfrm>
          <a:off x="2363787" y="8000998"/>
          <a:ext cx="612775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8" name="Equation" r:id="rId7" imgW="2095200" imgH="228600" progId="Equation.DSMT4">
                  <p:embed/>
                </p:oleObj>
              </mc:Choice>
              <mc:Fallback>
                <p:oleObj name="Equation" r:id="rId7" imgW="2095200" imgH="2286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7" y="8000998"/>
                        <a:ext cx="6127750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" name="Object 39"/>
          <p:cNvGraphicFramePr>
            <a:graphicFrameLocks noChangeAspect="1"/>
          </p:cNvGraphicFramePr>
          <p:nvPr/>
        </p:nvGraphicFramePr>
        <p:xfrm>
          <a:off x="8678862" y="8000998"/>
          <a:ext cx="10763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9" name="Equation" r:id="rId9" imgW="368280" imgH="228600" progId="Equation.DSMT4">
                  <p:embed/>
                </p:oleObj>
              </mc:Choice>
              <mc:Fallback>
                <p:oleObj name="Equation" r:id="rId9" imgW="368280" imgH="2286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8862" y="8000998"/>
                        <a:ext cx="1076325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" name="Object 39"/>
          <p:cNvGraphicFramePr>
            <a:graphicFrameLocks noChangeAspect="1"/>
          </p:cNvGraphicFramePr>
          <p:nvPr/>
        </p:nvGraphicFramePr>
        <p:xfrm>
          <a:off x="3506787" y="10744198"/>
          <a:ext cx="40481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0" name="Equation" r:id="rId11" imgW="1384200" imgH="304560" progId="Equation.DSMT4">
                  <p:embed/>
                </p:oleObj>
              </mc:Choice>
              <mc:Fallback>
                <p:oleObj name="Equation" r:id="rId11" imgW="1384200" imgH="30456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787" y="10744198"/>
                        <a:ext cx="4048125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" name="Object 4"/>
          <p:cNvGraphicFramePr>
            <a:graphicFrameLocks noChangeAspect="1"/>
          </p:cNvGraphicFramePr>
          <p:nvPr/>
        </p:nvGraphicFramePr>
        <p:xfrm>
          <a:off x="12955587" y="9436098"/>
          <a:ext cx="72580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1" name="Equation" r:id="rId13" imgW="2603160" imgH="304560" progId="Equation.DSMT4">
                  <p:embed/>
                </p:oleObj>
              </mc:Choice>
              <mc:Fallback>
                <p:oleObj name="Equation" r:id="rId13" imgW="2603160" imgH="304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5587" y="9436098"/>
                        <a:ext cx="725805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" name="Object 5"/>
          <p:cNvGraphicFramePr>
            <a:graphicFrameLocks noChangeAspect="1"/>
          </p:cNvGraphicFramePr>
          <p:nvPr/>
        </p:nvGraphicFramePr>
        <p:xfrm>
          <a:off x="13185775" y="10547348"/>
          <a:ext cx="8532812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2" name="Equation" r:id="rId15" imgW="3060360" imgH="888840" progId="Equation.DSMT4">
                  <p:embed/>
                </p:oleObj>
              </mc:Choice>
              <mc:Fallback>
                <p:oleObj name="Equation" r:id="rId15" imgW="3060360" imgH="8888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85775" y="10547348"/>
                        <a:ext cx="8532812" cy="248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" name="Rectangle 144"/>
          <p:cNvSpPr/>
          <p:nvPr/>
        </p:nvSpPr>
        <p:spPr>
          <a:xfrm>
            <a:off x="12672713" y="7924798"/>
            <a:ext cx="8969674" cy="1569612"/>
          </a:xfrm>
          <a:prstGeom prst="rect">
            <a:avLst/>
          </a:prstGeom>
        </p:spPr>
        <p:txBody>
          <a:bodyPr wrap="square" lIns="91391" tIns="45696" rIns="91391" bIns="45696">
            <a:spAutoFit/>
          </a:bodyPr>
          <a:lstStyle/>
          <a:p>
            <a:r>
              <a:rPr lang="en-US" sz="4800" dirty="0">
                <a:latin typeface="Cambria" panose="02040503050406030204" pitchFamily="18" charset="0"/>
                <a:ea typeface="Cambria" panose="02040503050406030204" pitchFamily="18" charset="0"/>
              </a:rPr>
              <a:t>Với số phức bất kì z = a + bi (a,b là số thực), ta có:</a:t>
            </a:r>
            <a:endParaRPr lang="vi-VN" sz="4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1844" y="2590800"/>
            <a:ext cx="23512749" cy="2511839"/>
            <a:chOff x="491844" y="2590800"/>
            <a:chExt cx="23512749" cy="2511839"/>
          </a:xfrm>
        </p:grpSpPr>
        <p:sp>
          <p:nvSpPr>
            <p:cNvPr id="104" name="Rounded Rectangle 103"/>
            <p:cNvSpPr/>
            <p:nvPr/>
          </p:nvSpPr>
          <p:spPr>
            <a:xfrm>
              <a:off x="491844" y="2590800"/>
              <a:ext cx="23512749" cy="2511839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144587" y="2969039"/>
              <a:ext cx="21793200" cy="1754278"/>
            </a:xfrm>
            <a:prstGeom prst="rect">
              <a:avLst/>
            </a:prstGeom>
          </p:spPr>
          <p:txBody>
            <a:bodyPr wrap="square" lIns="91391" tIns="45696" rIns="91391" bIns="45696">
              <a:spAutoFit/>
            </a:bodyPr>
            <a:lstStyle/>
            <a:p>
              <a:r>
                <a:rPr lang="en-US" sz="5400" b="1" dirty="0">
                  <a:latin typeface="Cambria" panose="02040503050406030204" pitchFamily="18" charset="0"/>
                  <a:ea typeface="Cambria" panose="02040503050406030204" pitchFamily="18" charset="0"/>
                  <a:sym typeface="Wingdings"/>
                </a:rPr>
                <a:t> </a:t>
              </a:r>
              <a:r>
                <a:rPr lang="en-US" sz="5400" i="1" dirty="0">
                  <a:latin typeface="Cambria" panose="02040503050406030204" pitchFamily="18" charset="0"/>
                  <a:ea typeface="Cambria" panose="02040503050406030204" pitchFamily="18" charset="0"/>
                  <a:sym typeface="Wingdings"/>
                </a:rPr>
                <a:t>Tổng của một số phức và với số phức liên hợp của nó bằng hai lần phần thực của số phức đó.</a:t>
              </a:r>
              <a:endParaRPr lang="vi-VN" sz="54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91844" y="5870161"/>
            <a:ext cx="23512749" cy="2511839"/>
            <a:chOff x="491844" y="5870161"/>
            <a:chExt cx="23512749" cy="2511839"/>
          </a:xfrm>
        </p:grpSpPr>
        <p:sp>
          <p:nvSpPr>
            <p:cNvPr id="106" name="Rounded Rectangle 105"/>
            <p:cNvSpPr/>
            <p:nvPr/>
          </p:nvSpPr>
          <p:spPr>
            <a:xfrm>
              <a:off x="491844" y="5870161"/>
              <a:ext cx="23512749" cy="2511839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144587" y="6248400"/>
              <a:ext cx="21793200" cy="1754278"/>
            </a:xfrm>
            <a:prstGeom prst="rect">
              <a:avLst/>
            </a:prstGeom>
          </p:spPr>
          <p:txBody>
            <a:bodyPr wrap="square" lIns="91391" tIns="45696" rIns="91391" bIns="45696">
              <a:spAutoFit/>
            </a:bodyPr>
            <a:lstStyle/>
            <a:p>
              <a:r>
                <a:rPr lang="en-US" sz="5400" b="1" dirty="0">
                  <a:latin typeface="Cambria" panose="02040503050406030204" pitchFamily="18" charset="0"/>
                  <a:ea typeface="Cambria" panose="02040503050406030204" pitchFamily="18" charset="0"/>
                  <a:sym typeface="Wingdings"/>
                </a:rPr>
                <a:t> </a:t>
              </a:r>
              <a:r>
                <a:rPr lang="en-US" sz="5400" i="1" dirty="0">
                  <a:latin typeface="Cambria" panose="02040503050406030204" pitchFamily="18" charset="0"/>
                  <a:ea typeface="Cambria" panose="02040503050406030204" pitchFamily="18" charset="0"/>
                  <a:sym typeface="Wingdings"/>
                </a:rPr>
                <a:t>Tích của một số phức và với số phức liên hợp của nó bằng bình phương môđun của số phức đó.</a:t>
              </a:r>
              <a:endParaRPr lang="vi-VN" sz="54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91844" y="9146761"/>
            <a:ext cx="23512749" cy="2511839"/>
            <a:chOff x="491844" y="9146761"/>
            <a:chExt cx="23512749" cy="2511839"/>
          </a:xfrm>
        </p:grpSpPr>
        <p:sp>
          <p:nvSpPr>
            <p:cNvPr id="108" name="Rounded Rectangle 107"/>
            <p:cNvSpPr/>
            <p:nvPr/>
          </p:nvSpPr>
          <p:spPr>
            <a:xfrm>
              <a:off x="491844" y="9146761"/>
              <a:ext cx="23512749" cy="2511839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1144587" y="9525000"/>
              <a:ext cx="21793200" cy="923281"/>
            </a:xfrm>
            <a:prstGeom prst="rect">
              <a:avLst/>
            </a:prstGeom>
          </p:spPr>
          <p:txBody>
            <a:bodyPr wrap="square" lIns="91391" tIns="45696" rIns="91391" bIns="45696">
              <a:spAutoFit/>
            </a:bodyPr>
            <a:lstStyle/>
            <a:p>
              <a:r>
                <a:rPr lang="en-US" sz="5400" b="1" dirty="0">
                  <a:latin typeface="Cambria" panose="02040503050406030204" pitchFamily="18" charset="0"/>
                  <a:ea typeface="Cambria" panose="02040503050406030204" pitchFamily="18" charset="0"/>
                  <a:sym typeface="Wingdings"/>
                </a:rPr>
                <a:t> </a:t>
              </a:r>
              <a:r>
                <a:rPr lang="en-US" sz="5400" i="1" dirty="0">
                  <a:latin typeface="Cambria" panose="02040503050406030204" pitchFamily="18" charset="0"/>
                  <a:ea typeface="Cambria" panose="02040503050406030204" pitchFamily="18" charset="0"/>
                  <a:sym typeface="Wingdings"/>
                </a:rPr>
                <a:t>Tổng và tích của hai số phức liên hợp là một số thực.</a:t>
              </a:r>
              <a:endParaRPr lang="vi-VN" sz="54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91844" y="3124200"/>
            <a:ext cx="23512749" cy="9524999"/>
          </a:xfrm>
          <a:prstGeom prst="roundRect">
            <a:avLst>
              <a:gd name="adj" fmla="val 4496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99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6"/>
          <p:cNvGrpSpPr/>
          <p:nvPr/>
        </p:nvGrpSpPr>
        <p:grpSpPr>
          <a:xfrm>
            <a:off x="915987" y="1524000"/>
            <a:ext cx="16383000" cy="907200"/>
            <a:chOff x="7483861" y="7543801"/>
            <a:chExt cx="14646001" cy="907200"/>
          </a:xfrm>
        </p:grpSpPr>
        <p:sp>
          <p:nvSpPr>
            <p:cNvPr id="4" name="TextBox 3"/>
            <p:cNvSpPr txBox="1"/>
            <p:nvPr/>
          </p:nvSpPr>
          <p:spPr>
            <a:xfrm>
              <a:off x="8993187" y="7620003"/>
              <a:ext cx="13136675" cy="830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135F8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PHÉP CHIA SỐ PHỨC</a:t>
              </a:r>
            </a:p>
          </p:txBody>
        </p:sp>
        <p:grpSp>
          <p:nvGrpSpPr>
            <p:cNvPr id="5" name="Group 27"/>
            <p:cNvGrpSpPr/>
            <p:nvPr/>
          </p:nvGrpSpPr>
          <p:grpSpPr>
            <a:xfrm>
              <a:off x="7483861" y="7543801"/>
              <a:ext cx="1251657" cy="872847"/>
              <a:chOff x="7483860" y="7543801"/>
              <a:chExt cx="1251657" cy="872847"/>
            </a:xfrm>
          </p:grpSpPr>
          <p:sp>
            <p:nvSpPr>
              <p:cNvPr id="6" name="Isosceles Triangle 44"/>
              <p:cNvSpPr/>
              <p:nvPr/>
            </p:nvSpPr>
            <p:spPr>
              <a:xfrm rot="16200000">
                <a:off x="7494127" y="7533534"/>
                <a:ext cx="143688" cy="164221"/>
              </a:xfrm>
              <a:custGeom>
                <a:avLst/>
                <a:gdLst>
                  <a:gd name="connsiteX0" fmla="*/ 0 w 293725"/>
                  <a:gd name="connsiteY0" fmla="*/ 164224 h 164224"/>
                  <a:gd name="connsiteX1" fmla="*/ 146863 w 293725"/>
                  <a:gd name="connsiteY1" fmla="*/ 0 h 164224"/>
                  <a:gd name="connsiteX2" fmla="*/ 293725 w 293725"/>
                  <a:gd name="connsiteY2" fmla="*/ 164224 h 164224"/>
                  <a:gd name="connsiteX3" fmla="*/ 0 w 293725"/>
                  <a:gd name="connsiteY3" fmla="*/ 164224 h 164224"/>
                  <a:gd name="connsiteX0" fmla="*/ 2363 w 296088"/>
                  <a:gd name="connsiteY0" fmla="*/ 164221 h 164221"/>
                  <a:gd name="connsiteX1" fmla="*/ 0 w 296088"/>
                  <a:gd name="connsiteY1" fmla="*/ 0 h 164221"/>
                  <a:gd name="connsiteX2" fmla="*/ 296088 w 296088"/>
                  <a:gd name="connsiteY2" fmla="*/ 164221 h 164221"/>
                  <a:gd name="connsiteX3" fmla="*/ 2363 w 296088"/>
                  <a:gd name="connsiteY3" fmla="*/ 164221 h 1642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6088" h="164221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29"/>
              <p:cNvGrpSpPr/>
              <p:nvPr/>
            </p:nvGrpSpPr>
            <p:grpSpPr>
              <a:xfrm>
                <a:off x="7493378" y="7646473"/>
                <a:ext cx="1242139" cy="770175"/>
                <a:chOff x="7493378" y="7646473"/>
                <a:chExt cx="1242139" cy="770175"/>
              </a:xfrm>
            </p:grpSpPr>
            <p:sp>
              <p:nvSpPr>
                <p:cNvPr id="8" name="Round Same Side Corner Rectangle 7"/>
                <p:cNvSpPr/>
                <p:nvPr/>
              </p:nvSpPr>
              <p:spPr>
                <a:xfrm rot="5400000">
                  <a:off x="7748688" y="7429818"/>
                  <a:ext cx="731520" cy="1242139"/>
                </a:xfrm>
                <a:prstGeom prst="round2SameRect">
                  <a:avLst/>
                </a:prstGeom>
                <a:solidFill>
                  <a:srgbClr val="145F82"/>
                </a:solidFill>
                <a:ln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7851990" y="7646473"/>
                  <a:ext cx="640858" cy="7540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b="1">
                      <a:solidFill>
                        <a:schemeClr val="bg1"/>
                      </a:solidFill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II</a:t>
                  </a:r>
                </a:p>
              </p:txBody>
            </p:sp>
          </p:grpSp>
        </p:grpSp>
      </p:grpSp>
      <p:grpSp>
        <p:nvGrpSpPr>
          <p:cNvPr id="10" name="Group 9"/>
          <p:cNvGrpSpPr/>
          <p:nvPr/>
        </p:nvGrpSpPr>
        <p:grpSpPr>
          <a:xfrm>
            <a:off x="684529" y="2978125"/>
            <a:ext cx="21948458" cy="3727475"/>
            <a:chOff x="684529" y="2355825"/>
            <a:chExt cx="21948458" cy="3727475"/>
          </a:xfrm>
        </p:grpSpPr>
        <p:graphicFrame>
          <p:nvGraphicFramePr>
            <p:cNvPr id="11" name="Object 2"/>
            <p:cNvGraphicFramePr>
              <a:graphicFrameLocks noChangeAspect="1"/>
            </p:cNvGraphicFramePr>
            <p:nvPr/>
          </p:nvGraphicFramePr>
          <p:xfrm>
            <a:off x="5792787" y="4114800"/>
            <a:ext cx="4183078" cy="1968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19" name="Equation" r:id="rId3" imgW="634680" imgH="393480" progId="Equation.DSMT4">
                    <p:embed/>
                  </p:oleObj>
                </mc:Choice>
                <mc:Fallback>
                  <p:oleObj name="Equation" r:id="rId3" imgW="634680" imgH="39348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2787" y="4114800"/>
                          <a:ext cx="4183078" cy="1968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684529" y="2355825"/>
              <a:ext cx="21948458" cy="335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17728" tIns="108864" rIns="217728" bIns="108864" anchor="ctr">
              <a:spAutoFit/>
            </a:bodyPr>
            <a:lstStyle/>
            <a:p>
              <a:pPr eaLnBrk="1" hangingPunct="1"/>
              <a:r>
                <a:rPr lang="en-US" sz="6000" dirty="0">
                  <a:solidFill>
                    <a:srgbClr val="000000"/>
                  </a:solidFill>
                  <a:cs typeface="Times New Roman" pitchFamily="18" charset="0"/>
                </a:rPr>
                <a:t>Chia số phức c+di cho số phức a+bi khác 0, là tìm số phức z sao cho </a:t>
              </a:r>
              <a:r>
                <a:rPr lang="en-US" sz="6000" dirty="0">
                  <a:solidFill>
                    <a:srgbClr val="FF0000"/>
                  </a:solidFill>
                  <a:cs typeface="Times New Roman" pitchFamily="18" charset="0"/>
                </a:rPr>
                <a:t>c+di=(a+bi)z </a:t>
              </a:r>
              <a:r>
                <a:rPr lang="en-US" sz="6000" dirty="0">
                  <a:solidFill>
                    <a:srgbClr val="000000"/>
                  </a:solidFill>
                  <a:cs typeface="Times New Roman" pitchFamily="18" charset="0"/>
                </a:rPr>
                <a:t>thì z </a:t>
              </a:r>
              <a:r>
                <a:rPr lang="en-US" sz="6000" dirty="0">
                  <a:solidFill>
                    <a:srgbClr val="000000"/>
                  </a:solidFill>
                </a:rPr>
                <a:t>được gọi là thương của phép chia số phức c+di cho </a:t>
              </a:r>
            </a:p>
            <a:p>
              <a:pPr eaLnBrk="1" hangingPunct="1"/>
              <a:endParaRPr lang="en-US" sz="1800" dirty="0">
                <a:solidFill>
                  <a:srgbClr val="000000"/>
                </a:solidFill>
              </a:endParaRPr>
            </a:p>
            <a:p>
              <a:pPr eaLnBrk="1" hangingPunct="1"/>
              <a:r>
                <a:rPr lang="en-US" sz="6000" dirty="0">
                  <a:solidFill>
                    <a:srgbClr val="000000"/>
                  </a:solidFill>
                </a:rPr>
                <a:t>a+bi và kí hiệu</a:t>
              </a:r>
              <a:r>
                <a:rPr lang="en-US" sz="6000" dirty="0">
                  <a:solidFill>
                    <a:srgbClr val="000000"/>
                  </a:solidFill>
                  <a:latin typeface="VNI-Times" pitchFamily="2" charset="0"/>
                  <a:cs typeface="Times New Roman" pitchFamily="18" charset="0"/>
                </a:rPr>
                <a:t>:</a:t>
              </a:r>
              <a:r>
                <a:rPr lang="en-US" sz="6000" dirty="0">
                  <a:solidFill>
                    <a:srgbClr val="000099"/>
                  </a:solidFill>
                  <a:latin typeface="VNI-Times" pitchFamily="2" charset="0"/>
                  <a:cs typeface="Times New Roman" pitchFamily="18" charset="0"/>
                </a:rPr>
                <a:t> 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46447" y="6530975"/>
            <a:ext cx="7076803" cy="2308225"/>
            <a:chOff x="1146447" y="5692775"/>
            <a:chExt cx="7076803" cy="2308225"/>
          </a:xfrm>
        </p:grpSpPr>
        <p:sp>
          <p:nvSpPr>
            <p:cNvPr id="14" name="Text Box 4"/>
            <p:cNvSpPr txBox="1">
              <a:spLocks noChangeArrowheads="1"/>
            </p:cNvSpPr>
            <p:nvPr/>
          </p:nvSpPr>
          <p:spPr bwMode="auto">
            <a:xfrm>
              <a:off x="1146447" y="6216694"/>
              <a:ext cx="2436537" cy="1250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217728" tIns="108864" rIns="217728" bIns="108864">
              <a:spAutoFit/>
            </a:bodyPr>
            <a:lstStyle/>
            <a:p>
              <a:r>
                <a:rPr lang="en-US" sz="6700" dirty="0">
                  <a:solidFill>
                    <a:srgbClr val="000000"/>
                  </a:solidFill>
                </a:rPr>
                <a:t>Ta có:</a:t>
              </a:r>
            </a:p>
          </p:txBody>
        </p:sp>
        <p:graphicFrame>
          <p:nvGraphicFramePr>
            <p:cNvPr id="15" name="Object 5"/>
            <p:cNvGraphicFramePr>
              <a:graphicFrameLocks noChangeAspect="1"/>
            </p:cNvGraphicFramePr>
            <p:nvPr/>
          </p:nvGraphicFramePr>
          <p:xfrm>
            <a:off x="3400425" y="5692775"/>
            <a:ext cx="4822825" cy="2308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20" name="Equation" r:id="rId5" imgW="685800" imgH="431640" progId="Equation.DSMT4">
                    <p:embed/>
                  </p:oleObj>
                </mc:Choice>
                <mc:Fallback>
                  <p:oleObj name="Equation" r:id="rId5" imgW="685800" imgH="431640" progId="Equation.DSMT4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0425" y="5692775"/>
                          <a:ext cx="4822825" cy="23082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" name="Object 6"/>
          <p:cNvGraphicFramePr>
            <a:graphicFrameLocks noChangeAspect="1"/>
          </p:cNvGraphicFramePr>
          <p:nvPr/>
        </p:nvGraphicFramePr>
        <p:xfrm>
          <a:off x="2439987" y="8991600"/>
          <a:ext cx="17964371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1" name="Equation" r:id="rId7" imgW="2527200" imgH="253800" progId="Equation.DSMT4">
                  <p:embed/>
                </p:oleObj>
              </mc:Choice>
              <mc:Fallback>
                <p:oleObj name="Equation" r:id="rId7" imgW="252720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7" y="8991600"/>
                        <a:ext cx="17964371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"/>
          <p:cNvGraphicFramePr>
            <a:graphicFrameLocks noChangeAspect="1"/>
          </p:cNvGraphicFramePr>
          <p:nvPr/>
        </p:nvGraphicFramePr>
        <p:xfrm>
          <a:off x="6096795" y="10668000"/>
          <a:ext cx="16880499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2" name="Equation" r:id="rId9" imgW="2349360" imgH="279360" progId="Equation.DSMT4">
                  <p:embed/>
                </p:oleObj>
              </mc:Choice>
              <mc:Fallback>
                <p:oleObj name="Equation" r:id="rId9" imgW="2349360" imgH="2793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795" y="10668000"/>
                        <a:ext cx="16880499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8164513" y="7121525"/>
          <a:ext cx="9888537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23" name="Equation" r:id="rId11" imgW="1371600" imgH="253800" progId="Equation.DSMT4">
                  <p:embed/>
                </p:oleObj>
              </mc:Choice>
              <mc:Fallback>
                <p:oleObj name="Equation" r:id="rId11" imgW="137160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4513" y="7121525"/>
                        <a:ext cx="9888537" cy="139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ounded Rectangle 24"/>
          <p:cNvSpPr/>
          <p:nvPr/>
        </p:nvSpPr>
        <p:spPr>
          <a:xfrm>
            <a:off x="458787" y="1600200"/>
            <a:ext cx="23512749" cy="11658599"/>
          </a:xfrm>
          <a:prstGeom prst="roundRect">
            <a:avLst>
              <a:gd name="adj" fmla="val 4496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9991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/>
          <p:cNvGrpSpPr/>
          <p:nvPr/>
        </p:nvGrpSpPr>
        <p:grpSpPr>
          <a:xfrm>
            <a:off x="2004713" y="1981200"/>
            <a:ext cx="12473287" cy="2286000"/>
            <a:chOff x="3757313" y="1981200"/>
            <a:chExt cx="12473287" cy="2286000"/>
          </a:xfrm>
        </p:grpSpPr>
        <p:graphicFrame>
          <p:nvGraphicFramePr>
            <p:cNvPr id="27" name="Object 8"/>
            <p:cNvGraphicFramePr>
              <a:graphicFrameLocks noChangeAspect="1"/>
            </p:cNvGraphicFramePr>
            <p:nvPr/>
          </p:nvGraphicFramePr>
          <p:xfrm>
            <a:off x="5256213" y="1981200"/>
            <a:ext cx="10974387" cy="2286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06" name="Equation" r:id="rId4" imgW="1434960" imgH="393480" progId="Equation.DSMT4">
                    <p:embed/>
                  </p:oleObj>
                </mc:Choice>
                <mc:Fallback>
                  <p:oleObj name="Equation" r:id="rId4" imgW="1434960" imgH="393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56213" y="1981200"/>
                          <a:ext cx="10974387" cy="2286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Rectangle 27"/>
            <p:cNvSpPr/>
            <p:nvPr/>
          </p:nvSpPr>
          <p:spPr>
            <a:xfrm>
              <a:off x="3757313" y="2565786"/>
              <a:ext cx="8969674" cy="1015614"/>
            </a:xfrm>
            <a:prstGeom prst="rect">
              <a:avLst/>
            </a:prstGeom>
          </p:spPr>
          <p:txBody>
            <a:bodyPr wrap="square" lIns="91391" tIns="45696" rIns="91391" bIns="45696">
              <a:spAutoFit/>
            </a:bodyPr>
            <a:lstStyle/>
            <a:p>
              <a:r>
                <a:rPr lang="en-US" sz="6000" b="1" dirty="0">
                  <a:latin typeface="Cambria" panose="02040503050406030204" pitchFamily="18" charset="0"/>
                  <a:ea typeface="Cambria" panose="02040503050406030204" pitchFamily="18" charset="0"/>
                </a:rPr>
                <a:t>Vậy</a:t>
              </a:r>
              <a:endParaRPr lang="vi-VN" sz="60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906587" y="46482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Tahoma" pitchFamily="34" charset="0"/>
                <a:ea typeface="Tahoma" pitchFamily="34" charset="0"/>
                <a:cs typeface="Tahoma" pitchFamily="34" charset="0"/>
                <a:sym typeface="Wingdings"/>
              </a:rPr>
              <a:t> CHÚ Ý</a:t>
            </a:r>
            <a:endParaRPr lang="en-US" sz="4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1600200" y="5562600"/>
            <a:ext cx="20956587" cy="3681413"/>
            <a:chOff x="1600200" y="5562600"/>
            <a:chExt cx="20956587" cy="3681413"/>
          </a:xfrm>
        </p:grpSpPr>
        <p:grpSp>
          <p:nvGrpSpPr>
            <p:cNvPr id="33" name="Group 32"/>
            <p:cNvGrpSpPr/>
            <p:nvPr/>
          </p:nvGrpSpPr>
          <p:grpSpPr>
            <a:xfrm>
              <a:off x="1600200" y="5562600"/>
              <a:ext cx="20956587" cy="3089196"/>
              <a:chOff x="1600200" y="5562600"/>
              <a:chExt cx="20956587" cy="3089196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1600200" y="5974140"/>
                <a:ext cx="20956587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Font typeface="Symbol"/>
                  <a:buChar char="·"/>
                </a:pPr>
                <a:r>
                  <a:rPr lang="en-US" sz="5400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Trong thực hành, để tính thương               , ta nhân cả tử và mẫu </a:t>
                </a:r>
              </a:p>
              <a:p>
                <a:endParaRPr lang="en-US" sz="6000" dirty="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  <a:p>
                <a:r>
                  <a:rPr lang="en-US" sz="5400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với số phức liên hợp của a+bi. Tức là </a:t>
                </a:r>
              </a:p>
            </p:txBody>
          </p:sp>
          <p:graphicFrame>
            <p:nvGraphicFramePr>
              <p:cNvPr id="2" name="Object 9"/>
              <p:cNvGraphicFramePr>
                <a:graphicFrameLocks noChangeAspect="1"/>
              </p:cNvGraphicFramePr>
              <p:nvPr/>
            </p:nvGraphicFramePr>
            <p:xfrm>
              <a:off x="12269787" y="5562600"/>
              <a:ext cx="2592388" cy="19129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9407" name="Equation" r:id="rId6" imgW="444240" imgH="431640" progId="Equation.DSMT4">
                      <p:embed/>
                    </p:oleObj>
                  </mc:Choice>
                  <mc:Fallback>
                    <p:oleObj name="Equation" r:id="rId6" imgW="444240" imgH="431640" progId="Equation.DSMT4">
                      <p:embed/>
                      <p:pic>
                        <p:nvPicPr>
                          <p:cNvPr id="0" name="Object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269787" y="5562600"/>
                            <a:ext cx="2592388" cy="19129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" name="Object 9"/>
            <p:cNvGraphicFramePr>
              <a:graphicFrameLocks noChangeAspect="1"/>
            </p:cNvGraphicFramePr>
            <p:nvPr/>
          </p:nvGraphicFramePr>
          <p:xfrm>
            <a:off x="13161962" y="7162800"/>
            <a:ext cx="4441825" cy="2081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08" name="Equation" r:id="rId8" imgW="761760" imgH="469800" progId="Equation.DSMT4">
                    <p:embed/>
                  </p:oleObj>
                </mc:Choice>
                <mc:Fallback>
                  <p:oleObj name="Equation" r:id="rId8" imgW="761760" imgH="469800" progId="Equation.DSMT4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161962" y="7162800"/>
                          <a:ext cx="4441825" cy="2081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" name="Group 36"/>
          <p:cNvGrpSpPr/>
          <p:nvPr/>
        </p:nvGrpSpPr>
        <p:grpSpPr>
          <a:xfrm>
            <a:off x="1754187" y="9677400"/>
            <a:ext cx="19735800" cy="1912938"/>
            <a:chOff x="1754187" y="9677400"/>
            <a:chExt cx="19735800" cy="1912938"/>
          </a:xfrm>
        </p:grpSpPr>
        <p:sp>
          <p:nvSpPr>
            <p:cNvPr id="35" name="TextBox 34"/>
            <p:cNvSpPr txBox="1"/>
            <p:nvPr/>
          </p:nvSpPr>
          <p:spPr>
            <a:xfrm>
              <a:off x="1754187" y="10201870"/>
              <a:ext cx="19735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>
                  <a:latin typeface="Tahoma" pitchFamily="34" charset="0"/>
                  <a:ea typeface="Tahoma" pitchFamily="34" charset="0"/>
                  <a:cs typeface="Tahoma" pitchFamily="34" charset="0"/>
                  <a:sym typeface="Symbol"/>
                </a:rPr>
                <a:t> Nghịch đảo của một số phức z là một số phức có dạng</a:t>
              </a:r>
              <a:endParaRPr lang="en-US" sz="54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aphicFrame>
          <p:nvGraphicFramePr>
            <p:cNvPr id="4" name="Object 9"/>
            <p:cNvGraphicFramePr>
              <a:graphicFrameLocks noChangeAspect="1"/>
            </p:cNvGraphicFramePr>
            <p:nvPr/>
          </p:nvGraphicFramePr>
          <p:xfrm>
            <a:off x="19084925" y="9677400"/>
            <a:ext cx="1109662" cy="19129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09" name="Equation" r:id="rId10" imgW="190440" imgH="431640" progId="Equation.DSMT4">
                    <p:embed/>
                  </p:oleObj>
                </mc:Choice>
                <mc:Fallback>
                  <p:oleObj name="Equation" r:id="rId10" imgW="190440" imgH="431640" progId="Equation.DSMT4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84925" y="9677400"/>
                          <a:ext cx="1109662" cy="19129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custDataLst>
      <p:tags r:id="rId2"/>
    </p:custData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/>
          <p:nvPr/>
        </p:nvGrpSpPr>
        <p:grpSpPr>
          <a:xfrm>
            <a:off x="491838" y="2532829"/>
            <a:ext cx="10634949" cy="10344968"/>
            <a:chOff x="1177638" y="2646941"/>
            <a:chExt cx="23512749" cy="2760020"/>
          </a:xfrm>
        </p:grpSpPr>
        <p:sp>
          <p:nvSpPr>
            <p:cNvPr id="20" name="Rounded Rectangle 19"/>
            <p:cNvSpPr/>
            <p:nvPr/>
          </p:nvSpPr>
          <p:spPr>
            <a:xfrm>
              <a:off x="1177638" y="2646941"/>
              <a:ext cx="23512749" cy="2760020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20"/>
            <p:cNvGrpSpPr/>
            <p:nvPr/>
          </p:nvGrpSpPr>
          <p:grpSpPr>
            <a:xfrm>
              <a:off x="1441507" y="2687036"/>
              <a:ext cx="6083671" cy="271520"/>
              <a:chOff x="1441507" y="2687036"/>
              <a:chExt cx="6083671" cy="271520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 rot="16200000" flipV="1">
                <a:off x="4347583" y="-219040"/>
                <a:ext cx="271520" cy="6083671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149148" y="2722272"/>
                <a:ext cx="4735587" cy="2052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 dụ 1</a:t>
                </a:r>
                <a:endParaRPr lang="en-US" sz="3600" i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Rectangle 21"/>
              <p:cNvSpPr>
                <a:spLocks noChangeArrowheads="1"/>
              </p:cNvSpPr>
              <p:nvPr/>
            </p:nvSpPr>
            <p:spPr bwMode="auto">
              <a:xfrm>
                <a:off x="1671855" y="2758933"/>
                <a:ext cx="327276" cy="53201"/>
              </a:xfrm>
              <a:prstGeom prst="rect">
                <a:avLst/>
              </a:prstGeom>
              <a:solidFill>
                <a:srgbClr val="99915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" name="Group 33"/>
          <p:cNvGrpSpPr/>
          <p:nvPr/>
        </p:nvGrpSpPr>
        <p:grpSpPr>
          <a:xfrm>
            <a:off x="11736387" y="2237678"/>
            <a:ext cx="11507787" cy="10716322"/>
            <a:chOff x="1222851" y="5348142"/>
            <a:chExt cx="23543736" cy="6434132"/>
          </a:xfrm>
        </p:grpSpPr>
        <p:sp>
          <p:nvSpPr>
            <p:cNvPr id="35" name="Rounded Rectangle 34"/>
            <p:cNvSpPr/>
            <p:nvPr/>
          </p:nvSpPr>
          <p:spPr>
            <a:xfrm>
              <a:off x="1224549" y="5601638"/>
              <a:ext cx="23542038" cy="618063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60"/>
            <p:cNvGrpSpPr/>
            <p:nvPr/>
          </p:nvGrpSpPr>
          <p:grpSpPr>
            <a:xfrm>
              <a:off x="1222851" y="5348142"/>
              <a:ext cx="9042042" cy="824433"/>
              <a:chOff x="1224542" y="6322793"/>
              <a:chExt cx="9043087" cy="828636"/>
            </a:xfrm>
          </p:grpSpPr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 rot="16200000" flipV="1">
                <a:off x="5617626" y="2501420"/>
                <a:ext cx="828630" cy="8471376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871139" y="6485417"/>
                <a:ext cx="6928745" cy="464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</a:p>
            </p:txBody>
          </p:sp>
          <p:sp>
            <p:nvSpPr>
              <p:cNvPr id="42" name="Round Diagonal Corner Rectangle 41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11969750" y="5097463"/>
          <a:ext cx="10739437" cy="224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1" name="Equation" r:id="rId4" imgW="1841400" imgH="507960" progId="Equation.DSMT4">
                  <p:embed/>
                </p:oleObj>
              </mc:Choice>
              <mc:Fallback>
                <p:oleObj name="Equation" r:id="rId4" imgW="1841400" imgH="507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0" y="5097463"/>
                        <a:ext cx="10739437" cy="224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12574587" y="8367713"/>
          <a:ext cx="8739187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2" name="Equation" r:id="rId6" imgW="1498320" imgH="431640" progId="Equation.DSMT4">
                  <p:embed/>
                </p:oleObj>
              </mc:Choice>
              <mc:Fallback>
                <p:oleObj name="Equation" r:id="rId6" imgW="149832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74587" y="8367713"/>
                        <a:ext cx="8739187" cy="191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762000" y="5173663"/>
            <a:ext cx="10288587" cy="1912937"/>
            <a:chOff x="533400" y="3505200"/>
            <a:chExt cx="10288587" cy="1912937"/>
          </a:xfrm>
        </p:grpSpPr>
        <p:sp>
          <p:nvSpPr>
            <p:cNvPr id="18" name="TextBox 17"/>
            <p:cNvSpPr txBox="1"/>
            <p:nvPr/>
          </p:nvSpPr>
          <p:spPr>
            <a:xfrm>
              <a:off x="533400" y="4114800"/>
              <a:ext cx="102885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Thực hiện phép chia </a:t>
              </a:r>
            </a:p>
          </p:txBody>
        </p:sp>
        <p:graphicFrame>
          <p:nvGraphicFramePr>
            <p:cNvPr id="8" name="Object 9"/>
            <p:cNvGraphicFramePr>
              <a:graphicFrameLocks noChangeAspect="1"/>
            </p:cNvGraphicFramePr>
            <p:nvPr/>
          </p:nvGraphicFramePr>
          <p:xfrm>
            <a:off x="6253162" y="3505200"/>
            <a:ext cx="2740025" cy="1912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743" name="Equation" r:id="rId8" imgW="469800" imgH="431640" progId="Equation.DSMT4">
                    <p:embed/>
                  </p:oleObj>
                </mc:Choice>
                <mc:Fallback>
                  <p:oleObj name="Equation" r:id="rId8" imgW="469800" imgH="43164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53162" y="3505200"/>
                          <a:ext cx="2740025" cy="1912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Box 24"/>
          <p:cNvSpPr txBox="1"/>
          <p:nvPr/>
        </p:nvSpPr>
        <p:spPr>
          <a:xfrm>
            <a:off x="992187" y="1378803"/>
            <a:ext cx="14694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CÁC </a:t>
            </a:r>
            <a:r>
              <a:rPr lang="vi-VN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VÍ DỤ MINH HỌA</a:t>
            </a:r>
            <a:endParaRPr lang="en-US" sz="4800" b="1" dirty="0">
              <a:solidFill>
                <a:srgbClr val="135F8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42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91844" y="2951572"/>
            <a:ext cx="23512749" cy="2915828"/>
            <a:chOff x="1177638" y="2491133"/>
            <a:chExt cx="23512749" cy="2915828"/>
          </a:xfrm>
        </p:grpSpPr>
        <p:sp>
          <p:nvSpPr>
            <p:cNvPr id="20" name="Rounded Rectangle 19"/>
            <p:cNvSpPr/>
            <p:nvPr/>
          </p:nvSpPr>
          <p:spPr>
            <a:xfrm>
              <a:off x="1177638" y="2895122"/>
              <a:ext cx="23512749" cy="2511839"/>
            </a:xfrm>
            <a:prstGeom prst="roundRect">
              <a:avLst>
                <a:gd name="adj" fmla="val 4496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99915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177638" y="2491133"/>
              <a:ext cx="3624548" cy="896324"/>
              <a:chOff x="1177638" y="2491133"/>
              <a:chExt cx="3624548" cy="896324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 rot="16200000" flipV="1">
                <a:off x="2813108" y="1398378"/>
                <a:ext cx="767196" cy="3210961"/>
              </a:xfrm>
              <a:prstGeom prst="round1Rect">
                <a:avLst/>
              </a:prstGeom>
              <a:solidFill>
                <a:srgbClr val="999158"/>
              </a:solidFill>
              <a:ln w="57150">
                <a:solidFill>
                  <a:srgbClr val="99915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149148" y="2590801"/>
                <a:ext cx="2299027" cy="7540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Ví dụ 2:</a:t>
                </a:r>
                <a:endParaRPr lang="en-US" sz="3600" i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4" name="Round Diagonal Corner Rectangle 23"/>
              <p:cNvSpPr/>
              <p:nvPr/>
            </p:nvSpPr>
            <p:spPr>
              <a:xfrm flipV="1">
                <a:off x="1177638" y="2491133"/>
                <a:ext cx="912132" cy="888687"/>
              </a:xfrm>
              <a:prstGeom prst="round2DiagRect">
                <a:avLst/>
              </a:prstGeom>
              <a:solidFill>
                <a:schemeClr val="bg1"/>
              </a:solidFill>
              <a:ln w="63500">
                <a:solidFill>
                  <a:srgbClr val="99915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"/>
              <p:cNvGrpSpPr/>
              <p:nvPr/>
            </p:nvGrpSpPr>
            <p:grpSpPr>
              <a:xfrm>
                <a:off x="1305304" y="2598000"/>
                <a:ext cx="693827" cy="641071"/>
                <a:chOff x="7440266" y="3398551"/>
                <a:chExt cx="757238" cy="765175"/>
              </a:xfrm>
              <a:solidFill>
                <a:srgbClr val="999158"/>
              </a:solidFill>
            </p:grpSpPr>
            <p:sp>
              <p:nvSpPr>
                <p:cNvPr id="26" name="Freeform 15"/>
                <p:cNvSpPr>
                  <a:spLocks noEditPoints="1"/>
                </p:cNvSpPr>
                <p:nvPr/>
              </p:nvSpPr>
              <p:spPr bwMode="auto">
                <a:xfrm>
                  <a:off x="7440266" y="3436651"/>
                  <a:ext cx="344488" cy="344488"/>
                </a:xfrm>
                <a:custGeom>
                  <a:avLst/>
                  <a:gdLst/>
                  <a:ahLst/>
                  <a:cxnLst>
                    <a:cxn ang="0">
                      <a:pos x="33" y="184"/>
                    </a:cxn>
                    <a:cxn ang="0">
                      <a:pos x="181" y="184"/>
                    </a:cxn>
                    <a:cxn ang="0">
                      <a:pos x="181" y="33"/>
                    </a:cxn>
                    <a:cxn ang="0">
                      <a:pos x="33" y="33"/>
                    </a:cxn>
                    <a:cxn ang="0">
                      <a:pos x="33" y="184"/>
                    </a:cxn>
                    <a:cxn ang="0">
                      <a:pos x="217" y="217"/>
                    </a:cxn>
                    <a:cxn ang="0">
                      <a:pos x="0" y="217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17"/>
                    </a:cxn>
                  </a:cxnLst>
                  <a:rect l="0" t="0" r="r" b="b"/>
                  <a:pathLst>
                    <a:path w="217" h="217">
                      <a:moveTo>
                        <a:pt x="33" y="184"/>
                      </a:moveTo>
                      <a:lnTo>
                        <a:pt x="181" y="184"/>
                      </a:lnTo>
                      <a:lnTo>
                        <a:pt x="181" y="33"/>
                      </a:lnTo>
                      <a:lnTo>
                        <a:pt x="33" y="33"/>
                      </a:lnTo>
                      <a:lnTo>
                        <a:pt x="33" y="184"/>
                      </a:lnTo>
                      <a:close/>
                      <a:moveTo>
                        <a:pt x="217" y="217"/>
                      </a:moveTo>
                      <a:lnTo>
                        <a:pt x="0" y="217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17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" name="Freeform 16"/>
                <p:cNvSpPr>
                  <a:spLocks noEditPoints="1"/>
                </p:cNvSpPr>
                <p:nvPr/>
              </p:nvSpPr>
              <p:spPr bwMode="auto">
                <a:xfrm>
                  <a:off x="7440266" y="3814476"/>
                  <a:ext cx="344488" cy="349250"/>
                </a:xfrm>
                <a:custGeom>
                  <a:avLst/>
                  <a:gdLst/>
                  <a:ahLst/>
                  <a:cxnLst>
                    <a:cxn ang="0">
                      <a:pos x="33" y="185"/>
                    </a:cxn>
                    <a:cxn ang="0">
                      <a:pos x="181" y="185"/>
                    </a:cxn>
                    <a:cxn ang="0">
                      <a:pos x="181" y="36"/>
                    </a:cxn>
                    <a:cxn ang="0">
                      <a:pos x="33" y="36"/>
                    </a:cxn>
                    <a:cxn ang="0">
                      <a:pos x="33" y="185"/>
                    </a:cxn>
                    <a:cxn ang="0">
                      <a:pos x="217" y="220"/>
                    </a:cxn>
                    <a:cxn ang="0">
                      <a:pos x="0" y="220"/>
                    </a:cxn>
                    <a:cxn ang="0">
                      <a:pos x="0" y="0"/>
                    </a:cxn>
                    <a:cxn ang="0">
                      <a:pos x="217" y="0"/>
                    </a:cxn>
                    <a:cxn ang="0">
                      <a:pos x="217" y="220"/>
                    </a:cxn>
                  </a:cxnLst>
                  <a:rect l="0" t="0" r="r" b="b"/>
                  <a:pathLst>
                    <a:path w="217" h="220">
                      <a:moveTo>
                        <a:pt x="33" y="185"/>
                      </a:moveTo>
                      <a:lnTo>
                        <a:pt x="181" y="185"/>
                      </a:lnTo>
                      <a:lnTo>
                        <a:pt x="181" y="36"/>
                      </a:lnTo>
                      <a:lnTo>
                        <a:pt x="33" y="36"/>
                      </a:lnTo>
                      <a:lnTo>
                        <a:pt x="33" y="185"/>
                      </a:lnTo>
                      <a:close/>
                      <a:moveTo>
                        <a:pt x="217" y="220"/>
                      </a:moveTo>
                      <a:lnTo>
                        <a:pt x="0" y="220"/>
                      </a:lnTo>
                      <a:lnTo>
                        <a:pt x="0" y="0"/>
                      </a:lnTo>
                      <a:lnTo>
                        <a:pt x="217" y="0"/>
                      </a:lnTo>
                      <a:lnTo>
                        <a:pt x="217" y="22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17"/>
                <p:cNvSpPr>
                  <a:spLocks/>
                </p:cNvSpPr>
                <p:nvPr/>
              </p:nvSpPr>
              <p:spPr bwMode="auto">
                <a:xfrm>
                  <a:off x="7506941" y="3398551"/>
                  <a:ext cx="341313" cy="288925"/>
                </a:xfrm>
                <a:custGeom>
                  <a:avLst/>
                  <a:gdLst/>
                  <a:ahLst/>
                  <a:cxnLst>
                    <a:cxn ang="0">
                      <a:pos x="76" y="182"/>
                    </a:cxn>
                    <a:cxn ang="0">
                      <a:pos x="0" y="114"/>
                    </a:cxn>
                    <a:cxn ang="0">
                      <a:pos x="24" y="88"/>
                    </a:cxn>
                    <a:cxn ang="0">
                      <a:pos x="73" y="132"/>
                    </a:cxn>
                    <a:cxn ang="0">
                      <a:pos x="187" y="0"/>
                    </a:cxn>
                    <a:cxn ang="0">
                      <a:pos x="215" y="24"/>
                    </a:cxn>
                    <a:cxn ang="0">
                      <a:pos x="76" y="182"/>
                    </a:cxn>
                  </a:cxnLst>
                  <a:rect l="0" t="0" r="r" b="b"/>
                  <a:pathLst>
                    <a:path w="215" h="182">
                      <a:moveTo>
                        <a:pt x="76" y="182"/>
                      </a:moveTo>
                      <a:lnTo>
                        <a:pt x="0" y="114"/>
                      </a:lnTo>
                      <a:lnTo>
                        <a:pt x="24" y="88"/>
                      </a:lnTo>
                      <a:lnTo>
                        <a:pt x="73" y="132"/>
                      </a:lnTo>
                      <a:lnTo>
                        <a:pt x="187" y="0"/>
                      </a:lnTo>
                      <a:lnTo>
                        <a:pt x="215" y="24"/>
                      </a:lnTo>
                      <a:lnTo>
                        <a:pt x="76" y="1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" name="Rectangle 18"/>
                <p:cNvSpPr>
                  <a:spLocks noChangeArrowheads="1"/>
                </p:cNvSpPr>
                <p:nvPr/>
              </p:nvSpPr>
              <p:spPr bwMode="auto">
                <a:xfrm>
                  <a:off x="7840316" y="4100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Rectangle 19"/>
                <p:cNvSpPr>
                  <a:spLocks noChangeArrowheads="1"/>
                </p:cNvSpPr>
                <p:nvPr/>
              </p:nvSpPr>
              <p:spPr bwMode="auto">
                <a:xfrm>
                  <a:off x="7840316" y="3717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2" name="Rectangle 20"/>
                <p:cNvSpPr>
                  <a:spLocks noChangeArrowheads="1"/>
                </p:cNvSpPr>
                <p:nvPr/>
              </p:nvSpPr>
              <p:spPr bwMode="auto">
                <a:xfrm>
                  <a:off x="7840316" y="3973226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3" name="Rectangle 21"/>
                <p:cNvSpPr>
                  <a:spLocks noChangeArrowheads="1"/>
                </p:cNvSpPr>
                <p:nvPr/>
              </p:nvSpPr>
              <p:spPr bwMode="auto">
                <a:xfrm>
                  <a:off x="7840316" y="3590639"/>
                  <a:ext cx="357188" cy="635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4" name="Group 33"/>
          <p:cNvGrpSpPr/>
          <p:nvPr/>
        </p:nvGrpSpPr>
        <p:grpSpPr>
          <a:xfrm>
            <a:off x="572138" y="6271389"/>
            <a:ext cx="23469600" cy="5257798"/>
            <a:chOff x="1222851" y="5331409"/>
            <a:chExt cx="23543736" cy="6450865"/>
          </a:xfrm>
        </p:grpSpPr>
        <p:sp>
          <p:nvSpPr>
            <p:cNvPr id="35" name="Rounded Rectangle 34"/>
            <p:cNvSpPr/>
            <p:nvPr/>
          </p:nvSpPr>
          <p:spPr>
            <a:xfrm>
              <a:off x="1224549" y="5601638"/>
              <a:ext cx="23542038" cy="6180636"/>
            </a:xfrm>
            <a:prstGeom prst="roundRect">
              <a:avLst>
                <a:gd name="adj" fmla="val 3132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57150">
              <a:solidFill>
                <a:srgbClr val="0999C8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60"/>
            <p:cNvGrpSpPr/>
            <p:nvPr/>
          </p:nvGrpSpPr>
          <p:grpSpPr>
            <a:xfrm>
              <a:off x="1222851" y="5331409"/>
              <a:ext cx="3305109" cy="925158"/>
              <a:chOff x="1224542" y="6305967"/>
              <a:chExt cx="3305491" cy="929874"/>
            </a:xfrm>
          </p:grpSpPr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 rot="16200000" flipV="1">
                <a:off x="2748828" y="5370222"/>
                <a:ext cx="828631" cy="2733779"/>
              </a:xfrm>
              <a:prstGeom prst="round1Rect">
                <a:avLst/>
              </a:prstGeom>
              <a:solidFill>
                <a:schemeClr val="bg1"/>
              </a:solidFill>
              <a:ln w="57150">
                <a:solidFill>
                  <a:srgbClr val="0999C8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091562" y="6305967"/>
                <a:ext cx="2240618" cy="9298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b="1" dirty="0">
                    <a:solidFill>
                      <a:srgbClr val="0999C8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Bài giải</a:t>
                </a:r>
                <a:endParaRPr lang="en-US" b="1" dirty="0">
                  <a:solidFill>
                    <a:srgbClr val="0999C8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2" name="Round Diagonal Corner Rectangle 41"/>
              <p:cNvSpPr/>
              <p:nvPr/>
            </p:nvSpPr>
            <p:spPr>
              <a:xfrm flipV="1">
                <a:off x="1224542" y="6322799"/>
                <a:ext cx="777240" cy="828630"/>
              </a:xfrm>
              <a:prstGeom prst="round2DiagRect">
                <a:avLst/>
              </a:prstGeom>
              <a:solidFill>
                <a:srgbClr val="0999C8"/>
              </a:solidFill>
              <a:ln w="57150">
                <a:solidFill>
                  <a:srgbClr val="0999C8"/>
                </a:solidFill>
              </a:ln>
              <a:effectLst>
                <a:innerShdw blurRad="1143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Freeform 15"/>
              <p:cNvSpPr>
                <a:spLocks noEditPoints="1"/>
              </p:cNvSpPr>
              <p:nvPr/>
            </p:nvSpPr>
            <p:spPr bwMode="auto">
              <a:xfrm>
                <a:off x="1376941" y="6394807"/>
                <a:ext cx="501902" cy="680422"/>
              </a:xfrm>
              <a:custGeom>
                <a:avLst/>
                <a:gdLst>
                  <a:gd name="T0" fmla="*/ 135 w 145"/>
                  <a:gd name="T1" fmla="*/ 72 h 197"/>
                  <a:gd name="T2" fmla="*/ 72 w 145"/>
                  <a:gd name="T3" fmla="*/ 135 h 197"/>
                  <a:gd name="T4" fmla="*/ 9 w 145"/>
                  <a:gd name="T5" fmla="*/ 72 h 197"/>
                  <a:gd name="T6" fmla="*/ 72 w 145"/>
                  <a:gd name="T7" fmla="*/ 9 h 197"/>
                  <a:gd name="T8" fmla="*/ 115 w 145"/>
                  <a:gd name="T9" fmla="*/ 26 h 197"/>
                  <a:gd name="T10" fmla="*/ 60 w 145"/>
                  <a:gd name="T11" fmla="*/ 82 h 197"/>
                  <a:gd name="T12" fmla="*/ 30 w 145"/>
                  <a:gd name="T13" fmla="*/ 60 h 197"/>
                  <a:gd name="T14" fmla="*/ 20 w 145"/>
                  <a:gd name="T15" fmla="*/ 68 h 197"/>
                  <a:gd name="T16" fmla="*/ 61 w 145"/>
                  <a:gd name="T17" fmla="*/ 126 h 197"/>
                  <a:gd name="T18" fmla="*/ 123 w 145"/>
                  <a:gd name="T19" fmla="*/ 35 h 197"/>
                  <a:gd name="T20" fmla="*/ 135 w 145"/>
                  <a:gd name="T21" fmla="*/ 72 h 197"/>
                  <a:gd name="T22" fmla="*/ 145 w 145"/>
                  <a:gd name="T23" fmla="*/ 12 h 197"/>
                  <a:gd name="T24" fmla="*/ 135 w 145"/>
                  <a:gd name="T25" fmla="*/ 12 h 197"/>
                  <a:gd name="T26" fmla="*/ 123 w 145"/>
                  <a:gd name="T27" fmla="*/ 21 h 197"/>
                  <a:gd name="T28" fmla="*/ 72 w 145"/>
                  <a:gd name="T29" fmla="*/ 0 h 197"/>
                  <a:gd name="T30" fmla="*/ 0 w 145"/>
                  <a:gd name="T31" fmla="*/ 72 h 197"/>
                  <a:gd name="T32" fmla="*/ 30 w 145"/>
                  <a:gd name="T33" fmla="*/ 131 h 197"/>
                  <a:gd name="T34" fmla="*/ 7 w 145"/>
                  <a:gd name="T35" fmla="*/ 175 h 197"/>
                  <a:gd name="T36" fmla="*/ 13 w 145"/>
                  <a:gd name="T37" fmla="*/ 193 h 197"/>
                  <a:gd name="T38" fmla="*/ 32 w 145"/>
                  <a:gd name="T39" fmla="*/ 187 h 197"/>
                  <a:gd name="T40" fmla="*/ 51 w 145"/>
                  <a:gd name="T41" fmla="*/ 141 h 197"/>
                  <a:gd name="T42" fmla="*/ 51 w 145"/>
                  <a:gd name="T43" fmla="*/ 141 h 197"/>
                  <a:gd name="T44" fmla="*/ 72 w 145"/>
                  <a:gd name="T45" fmla="*/ 145 h 197"/>
                  <a:gd name="T46" fmla="*/ 145 w 145"/>
                  <a:gd name="T47" fmla="*/ 72 h 197"/>
                  <a:gd name="T48" fmla="*/ 129 w 145"/>
                  <a:gd name="T49" fmla="*/ 28 h 197"/>
                  <a:gd name="T50" fmla="*/ 145 w 145"/>
                  <a:gd name="T51" fmla="*/ 12 h 1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45" h="197">
                    <a:moveTo>
                      <a:pt x="135" y="72"/>
                    </a:moveTo>
                    <a:cubicBezTo>
                      <a:pt x="135" y="107"/>
                      <a:pt x="107" y="135"/>
                      <a:pt x="72" y="135"/>
                    </a:cubicBezTo>
                    <a:cubicBezTo>
                      <a:pt x="37" y="135"/>
                      <a:pt x="9" y="107"/>
                      <a:pt x="9" y="72"/>
                    </a:cubicBezTo>
                    <a:cubicBezTo>
                      <a:pt x="9" y="37"/>
                      <a:pt x="37" y="9"/>
                      <a:pt x="72" y="9"/>
                    </a:cubicBezTo>
                    <a:cubicBezTo>
                      <a:pt x="89" y="9"/>
                      <a:pt x="104" y="15"/>
                      <a:pt x="115" y="26"/>
                    </a:cubicBezTo>
                    <a:cubicBezTo>
                      <a:pt x="101" y="38"/>
                      <a:pt x="80" y="57"/>
                      <a:pt x="60" y="82"/>
                    </a:cubicBezTo>
                    <a:cubicBezTo>
                      <a:pt x="50" y="74"/>
                      <a:pt x="40" y="67"/>
                      <a:pt x="30" y="60"/>
                    </a:cubicBezTo>
                    <a:cubicBezTo>
                      <a:pt x="26" y="63"/>
                      <a:pt x="24" y="65"/>
                      <a:pt x="20" y="68"/>
                    </a:cubicBezTo>
                    <a:cubicBezTo>
                      <a:pt x="34" y="88"/>
                      <a:pt x="47" y="107"/>
                      <a:pt x="61" y="126"/>
                    </a:cubicBezTo>
                    <a:cubicBezTo>
                      <a:pt x="80" y="95"/>
                      <a:pt x="99" y="63"/>
                      <a:pt x="123" y="35"/>
                    </a:cubicBezTo>
                    <a:cubicBezTo>
                      <a:pt x="130" y="45"/>
                      <a:pt x="135" y="58"/>
                      <a:pt x="135" y="72"/>
                    </a:cubicBezTo>
                    <a:close/>
                    <a:moveTo>
                      <a:pt x="145" y="12"/>
                    </a:moveTo>
                    <a:cubicBezTo>
                      <a:pt x="141" y="12"/>
                      <a:pt x="138" y="12"/>
                      <a:pt x="135" y="12"/>
                    </a:cubicBezTo>
                    <a:cubicBezTo>
                      <a:pt x="135" y="12"/>
                      <a:pt x="130" y="15"/>
                      <a:pt x="123" y="21"/>
                    </a:cubicBezTo>
                    <a:cubicBezTo>
                      <a:pt x="110" y="8"/>
                      <a:pt x="92" y="0"/>
                      <a:pt x="72" y="0"/>
                    </a:cubicBezTo>
                    <a:cubicBezTo>
                      <a:pt x="32" y="0"/>
                      <a:pt x="0" y="32"/>
                      <a:pt x="0" y="72"/>
                    </a:cubicBezTo>
                    <a:cubicBezTo>
                      <a:pt x="0" y="97"/>
                      <a:pt x="11" y="118"/>
                      <a:pt x="30" y="131"/>
                    </a:cubicBezTo>
                    <a:cubicBezTo>
                      <a:pt x="7" y="175"/>
                      <a:pt x="7" y="175"/>
                      <a:pt x="7" y="175"/>
                    </a:cubicBezTo>
                    <a:cubicBezTo>
                      <a:pt x="3" y="182"/>
                      <a:pt x="6" y="190"/>
                      <a:pt x="13" y="193"/>
                    </a:cubicBezTo>
                    <a:cubicBezTo>
                      <a:pt x="20" y="197"/>
                      <a:pt x="28" y="194"/>
                      <a:pt x="32" y="187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1" y="141"/>
                      <a:pt x="51" y="141"/>
                      <a:pt x="51" y="141"/>
                    </a:cubicBezTo>
                    <a:cubicBezTo>
                      <a:pt x="58" y="143"/>
                      <a:pt x="65" y="145"/>
                      <a:pt x="72" y="145"/>
                    </a:cubicBezTo>
                    <a:cubicBezTo>
                      <a:pt x="112" y="145"/>
                      <a:pt x="145" y="112"/>
                      <a:pt x="145" y="72"/>
                    </a:cubicBezTo>
                    <a:cubicBezTo>
                      <a:pt x="145" y="55"/>
                      <a:pt x="138" y="40"/>
                      <a:pt x="129" y="28"/>
                    </a:cubicBezTo>
                    <a:cubicBezTo>
                      <a:pt x="134" y="22"/>
                      <a:pt x="139" y="17"/>
                      <a:pt x="145" y="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649787" y="3862877"/>
                <a:ext cx="15011400" cy="1155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4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Cho </a:t>
                </a:r>
                <a:r>
                  <a:rPr lang="fr-FR" sz="4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sốphức</a:t>
                </a:r>
                <a14:m>
                  <m:oMath xmlns:m="http://schemas.openxmlformats.org/officeDocument/2006/math">
                    <m:r>
                      <a:rPr lang="en-GB" sz="48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fr-FR" sz="4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48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fr-FR" sz="4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sz="48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48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vi-VN" sz="48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vi-VN" sz="4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T</a:t>
                </a:r>
                <a:r>
                  <a:rPr lang="fr-FR" sz="4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ìm </a:t>
                </a:r>
                <a:r>
                  <a:rPr lang="fr-FR" sz="4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phầnthực</a:t>
                </a:r>
                <a:r>
                  <a:rPr lang="fr-FR" sz="4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fr-FR" sz="4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ảocủasốphức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fr-FR" sz="48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:</a:t>
                </a:r>
                <a:endParaRPr lang="vi-VN" sz="48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9787" y="3862883"/>
                <a:ext cx="15011400" cy="1155766"/>
              </a:xfrm>
              <a:prstGeom prst="rect">
                <a:avLst/>
              </a:prstGeom>
              <a:blipFill rotWithShape="0">
                <a:blip r:embed="rId3"/>
                <a:stretch>
                  <a:fillRect l="-1868" r="-1056" b="-12698"/>
                </a:stretch>
              </a:blipFill>
            </p:spPr>
            <p:txBody>
              <a:bodyPr lIns="91391" tIns="45696" rIns="91391" bIns="45696"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810465" y="6878678"/>
                <a:ext cx="10671255" cy="12689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48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Ta </a:t>
                </a:r>
                <a:r>
                  <a:rPr lang="fr-FR" sz="4800" dirty="0" err="1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có</a:t>
                </a:r>
                <a:r>
                  <a:rPr lang="fr-FR" sz="4800" dirty="0">
                    <a:solidFill>
                      <a:srgbClr val="000000"/>
                    </a:solidFill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r>
                      <a:rPr lang="pt-BR" sz="4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pt-BR" sz="4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vi-VN" sz="4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pt-BR" sz="48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vi-VN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pt-BR" sz="4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vi-VN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pt-BR" sz="4800" i="1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en-GB" sz="48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pt-BR" sz="4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. </a:t>
                </a:r>
                <a:endParaRPr lang="vi-VN" sz="4800" dirty="0"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464" y="6878683"/>
                <a:ext cx="10671256" cy="1268938"/>
              </a:xfrm>
              <a:prstGeom prst="rect">
                <a:avLst/>
              </a:prstGeom>
              <a:blipFill rotWithShape="0">
                <a:blip r:embed="rId4"/>
                <a:stretch>
                  <a:fillRect l="-2570" r="-1656" b="-3349"/>
                </a:stretch>
              </a:blipFill>
            </p:spPr>
            <p:txBody>
              <a:bodyPr lIns="91391" tIns="45696" rIns="91391" bIns="45696"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3829689" y="9362649"/>
                <a:ext cx="7162923" cy="1159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48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Phầnthực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fr-FR" sz="4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:r>
                  <a:rPr lang="fr-FR" sz="4800" dirty="0" err="1"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phầnảo</a:t>
                </a:r>
                <a:r>
                  <a:rPr lang="fr-FR" sz="4800" dirty="0">
                    <a:effectLst/>
                    <a:latin typeface="Cambria" panose="02040503050406030204" pitchFamily="18" charset="0"/>
                    <a:ea typeface="Cambria" panose="02040503050406030204" pitchFamily="18" charset="0"/>
                  </a:rPr>
                  <a:t> là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fr-FR" sz="4800" i="1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vi-VN" sz="4800" dirty="0">
                  <a:effectLst/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691" y="9362650"/>
                <a:ext cx="7162922" cy="1159228"/>
              </a:xfrm>
              <a:prstGeom prst="rect">
                <a:avLst/>
              </a:prstGeom>
              <a:blipFill rotWithShape="0">
                <a:blip r:embed="rId5"/>
                <a:stretch>
                  <a:fillRect l="-3830" b="-12105"/>
                </a:stretch>
              </a:blipFill>
            </p:spPr>
            <p:txBody>
              <a:bodyPr lIns="91391" tIns="45696" rIns="91391" bIns="45696"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55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SFLASH" val=""/>
  <p:tag name="WSFLAPOS" val="befor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3892</TotalTime>
  <Words>845</Words>
  <Application>Microsoft Office PowerPoint</Application>
  <PresentationFormat>Tùy chỉnh</PresentationFormat>
  <Paragraphs>160</Paragraphs>
  <Slides>18</Slides>
  <Notes>15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9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2</vt:i4>
      </vt:variant>
      <vt:variant>
        <vt:lpstr>Tiêu đề Bản chiếu</vt:lpstr>
      </vt:variant>
      <vt:variant>
        <vt:i4>18</vt:i4>
      </vt:variant>
    </vt:vector>
  </HeadingPairs>
  <TitlesOfParts>
    <vt:vector size="30" baseType="lpstr">
      <vt:lpstr>Arial</vt:lpstr>
      <vt:lpstr>AvantGarde-Demi</vt:lpstr>
      <vt:lpstr>Calibri</vt:lpstr>
      <vt:lpstr>Cambria</vt:lpstr>
      <vt:lpstr>Cambria Math</vt:lpstr>
      <vt:lpstr>Symbol</vt:lpstr>
      <vt:lpstr>Tahoma</vt:lpstr>
      <vt:lpstr>Times New Roman</vt:lpstr>
      <vt:lpstr>VNI-Times</vt:lpstr>
      <vt:lpstr>Office Theme</vt:lpstr>
      <vt:lpstr>Equation</vt:lpstr>
      <vt:lpstr>MathType 5.0 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Dao Thu Hien</cp:lastModifiedBy>
  <cp:revision>431</cp:revision>
  <dcterms:created xsi:type="dcterms:W3CDTF">2013-08-31T11:42:51Z</dcterms:created>
  <dcterms:modified xsi:type="dcterms:W3CDTF">2022-03-13T09:40:30Z</dcterms:modified>
</cp:coreProperties>
</file>